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27"/>
  </p:notesMasterIdLst>
  <p:sldIdLst>
    <p:sldId id="256" r:id="rId6"/>
    <p:sldId id="257" r:id="rId7"/>
    <p:sldId id="258" r:id="rId8"/>
    <p:sldId id="259" r:id="rId9"/>
    <p:sldId id="278" r:id="rId10"/>
    <p:sldId id="267" r:id="rId11"/>
    <p:sldId id="270" r:id="rId12"/>
    <p:sldId id="275" r:id="rId13"/>
    <p:sldId id="273" r:id="rId14"/>
    <p:sldId id="276" r:id="rId15"/>
    <p:sldId id="271" r:id="rId16"/>
    <p:sldId id="277" r:id="rId17"/>
    <p:sldId id="260" r:id="rId18"/>
    <p:sldId id="269" r:id="rId19"/>
    <p:sldId id="265" r:id="rId20"/>
    <p:sldId id="264" r:id="rId21"/>
    <p:sldId id="272" r:id="rId22"/>
    <p:sldId id="274" r:id="rId23"/>
    <p:sldId id="262" r:id="rId24"/>
    <p:sldId id="280" r:id="rId25"/>
    <p:sldId id="281"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 P. Prostko" initials="EPP" lastIdx="0" clrIdx="0">
    <p:extLst>
      <p:ext uri="{19B8F6BF-5375-455C-9EA6-DF929625EA0E}">
        <p15:presenceInfo xmlns:p15="http://schemas.microsoft.com/office/powerpoint/2012/main" userId="S-1-5-21-1379256483-1747903074-2057407929-61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6" autoAdjust="0"/>
    <p:restoredTop sz="94660"/>
  </p:normalViewPr>
  <p:slideViewPr>
    <p:cSldViewPr snapToGrid="0">
      <p:cViewPr varScale="1">
        <p:scale>
          <a:sx n="109" d="100"/>
          <a:sy n="109" d="100"/>
        </p:scale>
        <p:origin x="997" y="35"/>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P. Prostko" userId="57af0305-f4ff-4cda-9e98-7abbd193299d" providerId="ADAL" clId="{4103C2A0-E8B0-4BBF-ACDC-74E7F50EF5ED}"/>
    <pc:docChg chg="undo custSel modSld sldOrd">
      <pc:chgData name="Eric P. Prostko" userId="57af0305-f4ff-4cda-9e98-7abbd193299d" providerId="ADAL" clId="{4103C2A0-E8B0-4BBF-ACDC-74E7F50EF5ED}" dt="2021-02-17T01:34:14.052" v="188" actId="27636"/>
      <pc:docMkLst>
        <pc:docMk/>
      </pc:docMkLst>
      <pc:sldChg chg="modSp">
        <pc:chgData name="Eric P. Prostko" userId="57af0305-f4ff-4cda-9e98-7abbd193299d" providerId="ADAL" clId="{4103C2A0-E8B0-4BBF-ACDC-74E7F50EF5ED}" dt="2021-02-17T01:33:17.300" v="183" actId="6549"/>
        <pc:sldMkLst>
          <pc:docMk/>
          <pc:sldMk cId="3289411796" sldId="258"/>
        </pc:sldMkLst>
        <pc:spChg chg="mod">
          <ac:chgData name="Eric P. Prostko" userId="57af0305-f4ff-4cda-9e98-7abbd193299d" providerId="ADAL" clId="{4103C2A0-E8B0-4BBF-ACDC-74E7F50EF5ED}" dt="2021-02-17T01:33:17.300" v="183" actId="6549"/>
          <ac:spMkLst>
            <pc:docMk/>
            <pc:sldMk cId="3289411796" sldId="258"/>
            <ac:spMk id="3" creationId="{00000000-0000-0000-0000-000000000000}"/>
          </ac:spMkLst>
        </pc:spChg>
      </pc:sldChg>
      <pc:sldChg chg="modSp">
        <pc:chgData name="Eric P. Prostko" userId="57af0305-f4ff-4cda-9e98-7abbd193299d" providerId="ADAL" clId="{4103C2A0-E8B0-4BBF-ACDC-74E7F50EF5ED}" dt="2021-02-17T01:34:14.052" v="188" actId="27636"/>
        <pc:sldMkLst>
          <pc:docMk/>
          <pc:sldMk cId="2808071976" sldId="262"/>
        </pc:sldMkLst>
        <pc:spChg chg="mod">
          <ac:chgData name="Eric P. Prostko" userId="57af0305-f4ff-4cda-9e98-7abbd193299d" providerId="ADAL" clId="{4103C2A0-E8B0-4BBF-ACDC-74E7F50EF5ED}" dt="2021-02-17T01:34:14.052" v="188" actId="27636"/>
          <ac:spMkLst>
            <pc:docMk/>
            <pc:sldMk cId="2808071976" sldId="262"/>
            <ac:spMk id="3" creationId="{00000000-0000-0000-0000-000000000000}"/>
          </ac:spMkLst>
        </pc:spChg>
      </pc:sldChg>
      <pc:sldChg chg="modSp">
        <pc:chgData name="Eric P. Prostko" userId="57af0305-f4ff-4cda-9e98-7abbd193299d" providerId="ADAL" clId="{4103C2A0-E8B0-4BBF-ACDC-74E7F50EF5ED}" dt="2021-02-17T01:23:46.762" v="11" actId="20577"/>
        <pc:sldMkLst>
          <pc:docMk/>
          <pc:sldMk cId="787806828" sldId="271"/>
        </pc:sldMkLst>
        <pc:spChg chg="mod">
          <ac:chgData name="Eric P. Prostko" userId="57af0305-f4ff-4cda-9e98-7abbd193299d" providerId="ADAL" clId="{4103C2A0-E8B0-4BBF-ACDC-74E7F50EF5ED}" dt="2021-02-17T01:23:46.762" v="11" actId="20577"/>
          <ac:spMkLst>
            <pc:docMk/>
            <pc:sldMk cId="787806828" sldId="271"/>
            <ac:spMk id="3" creationId="{00000000-0000-0000-0000-000000000000}"/>
          </ac:spMkLst>
        </pc:spChg>
      </pc:sldChg>
      <pc:sldChg chg="modSp ord addCm delCm">
        <pc:chgData name="Eric P. Prostko" userId="57af0305-f4ff-4cda-9e98-7abbd193299d" providerId="ADAL" clId="{4103C2A0-E8B0-4BBF-ACDC-74E7F50EF5ED}" dt="2021-02-17T01:33:52.380" v="184"/>
        <pc:sldMkLst>
          <pc:docMk/>
          <pc:sldMk cId="1830266065" sldId="274"/>
        </pc:sldMkLst>
        <pc:spChg chg="mod">
          <ac:chgData name="Eric P. Prostko" userId="57af0305-f4ff-4cda-9e98-7abbd193299d" providerId="ADAL" clId="{4103C2A0-E8B0-4BBF-ACDC-74E7F50EF5ED}" dt="2021-02-17T01:28:58.633" v="181" actId="20577"/>
          <ac:spMkLst>
            <pc:docMk/>
            <pc:sldMk cId="1830266065" sldId="274"/>
            <ac:spMk id="6" creationId="{00000000-0000-0000-0000-000000000000}"/>
          </ac:spMkLst>
        </pc:spChg>
      </pc:sldChg>
      <pc:sldChg chg="modSp">
        <pc:chgData name="Eric P. Prostko" userId="57af0305-f4ff-4cda-9e98-7abbd193299d" providerId="ADAL" clId="{4103C2A0-E8B0-4BBF-ACDC-74E7F50EF5ED}" dt="2021-02-17T01:21:42.227" v="9" actId="2711"/>
        <pc:sldMkLst>
          <pc:docMk/>
          <pc:sldMk cId="1337901937" sldId="275"/>
        </pc:sldMkLst>
        <pc:spChg chg="mod">
          <ac:chgData name="Eric P. Prostko" userId="57af0305-f4ff-4cda-9e98-7abbd193299d" providerId="ADAL" clId="{4103C2A0-E8B0-4BBF-ACDC-74E7F50EF5ED}" dt="2021-02-17T01:21:42.227" v="9" actId="2711"/>
          <ac:spMkLst>
            <pc:docMk/>
            <pc:sldMk cId="1337901937" sldId="275"/>
            <ac:spMk id="3"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2"</c:v>
                </c:pt>
              </c:strCache>
            </c:strRef>
          </c:tx>
          <c:spPr>
            <a:ln w="28575" cap="rnd">
              <a:solidFill>
                <a:schemeClr val="accent1"/>
              </a:solidFill>
              <a:round/>
            </a:ln>
            <a:effectLst/>
          </c:spPr>
          <c:marker>
            <c:symbol val="none"/>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56.96</c:v>
                </c:pt>
                <c:pt idx="1">
                  <c:v>57.92</c:v>
                </c:pt>
                <c:pt idx="2">
                  <c:v>66.02</c:v>
                </c:pt>
                <c:pt idx="3">
                  <c:v>69.47</c:v>
                </c:pt>
                <c:pt idx="4">
                  <c:v>75.97</c:v>
                </c:pt>
                <c:pt idx="5">
                  <c:v>80.88</c:v>
                </c:pt>
                <c:pt idx="6">
                  <c:v>85.68</c:v>
                </c:pt>
                <c:pt idx="7">
                  <c:v>84.86</c:v>
                </c:pt>
                <c:pt idx="8">
                  <c:v>80.239999999999995</c:v>
                </c:pt>
                <c:pt idx="9">
                  <c:v>75.790000000000006</c:v>
                </c:pt>
                <c:pt idx="10">
                  <c:v>67.55</c:v>
                </c:pt>
                <c:pt idx="11">
                  <c:v>53.39</c:v>
                </c:pt>
              </c:numCache>
            </c:numRef>
          </c:val>
          <c:smooth val="0"/>
          <c:extLst>
            <c:ext xmlns:c16="http://schemas.microsoft.com/office/drawing/2014/chart" uri="{C3380CC4-5D6E-409C-BE32-E72D297353CC}">
              <c16:uniqueId val="{00000000-C70B-44A8-8620-76C7B9662B57}"/>
            </c:ext>
          </c:extLst>
        </c:ser>
        <c:ser>
          <c:idx val="1"/>
          <c:order val="1"/>
          <c:tx>
            <c:strRef>
              <c:f>Sheet1!$C$1</c:f>
              <c:strCache>
                <c:ptCount val="1"/>
                <c:pt idx="0">
                  <c:v>4"</c:v>
                </c:pt>
              </c:strCache>
            </c:strRef>
          </c:tx>
          <c:spPr>
            <a:ln w="28575" cap="rnd">
              <a:solidFill>
                <a:schemeClr val="accent2"/>
              </a:solidFill>
              <a:round/>
            </a:ln>
            <a:effectLst/>
          </c:spPr>
          <c:marker>
            <c:symbol val="none"/>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Sheet1!$C$2:$C$13</c:f>
              <c:numCache>
                <c:formatCode>General</c:formatCode>
                <c:ptCount val="12"/>
                <c:pt idx="0">
                  <c:v>57.36</c:v>
                </c:pt>
                <c:pt idx="1">
                  <c:v>57.89</c:v>
                </c:pt>
                <c:pt idx="2">
                  <c:v>65.59</c:v>
                </c:pt>
                <c:pt idx="3">
                  <c:v>69.27</c:v>
                </c:pt>
                <c:pt idx="4">
                  <c:v>75.599999999999994</c:v>
                </c:pt>
                <c:pt idx="5">
                  <c:v>80.36</c:v>
                </c:pt>
                <c:pt idx="6">
                  <c:v>85.23</c:v>
                </c:pt>
                <c:pt idx="7">
                  <c:v>84.51</c:v>
                </c:pt>
                <c:pt idx="8">
                  <c:v>80.03</c:v>
                </c:pt>
                <c:pt idx="9">
                  <c:v>75.599999999999994</c:v>
                </c:pt>
                <c:pt idx="10">
                  <c:v>67.650000000000006</c:v>
                </c:pt>
                <c:pt idx="11">
                  <c:v>53.84</c:v>
                </c:pt>
              </c:numCache>
            </c:numRef>
          </c:val>
          <c:smooth val="0"/>
          <c:extLst>
            <c:ext xmlns:c16="http://schemas.microsoft.com/office/drawing/2014/chart" uri="{C3380CC4-5D6E-409C-BE32-E72D297353CC}">
              <c16:uniqueId val="{00000001-C70B-44A8-8620-76C7B9662B57}"/>
            </c:ext>
          </c:extLst>
        </c:ser>
        <c:ser>
          <c:idx val="2"/>
          <c:order val="2"/>
          <c:tx>
            <c:strRef>
              <c:f>Sheet1!$D$1</c:f>
              <c:strCache>
                <c:ptCount val="1"/>
                <c:pt idx="0">
                  <c:v>8"</c:v>
                </c:pt>
              </c:strCache>
            </c:strRef>
          </c:tx>
          <c:spPr>
            <a:ln w="28575" cap="rnd">
              <a:solidFill>
                <a:schemeClr val="accent3"/>
              </a:solidFill>
              <a:round/>
            </a:ln>
            <a:effectLst/>
          </c:spPr>
          <c:marker>
            <c:symbol val="none"/>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Sheet1!$D$2:$D$13</c:f>
              <c:numCache>
                <c:formatCode>General</c:formatCode>
                <c:ptCount val="12"/>
                <c:pt idx="0">
                  <c:v>57.26</c:v>
                </c:pt>
                <c:pt idx="1">
                  <c:v>58.16</c:v>
                </c:pt>
                <c:pt idx="2">
                  <c:v>65.290000000000006</c:v>
                </c:pt>
                <c:pt idx="3">
                  <c:v>69.16</c:v>
                </c:pt>
                <c:pt idx="4">
                  <c:v>75.040000000000006</c:v>
                </c:pt>
                <c:pt idx="5">
                  <c:v>79.930000000000007</c:v>
                </c:pt>
                <c:pt idx="6">
                  <c:v>84.72</c:v>
                </c:pt>
                <c:pt idx="7">
                  <c:v>84.13</c:v>
                </c:pt>
                <c:pt idx="8">
                  <c:v>80.069999999999993</c:v>
                </c:pt>
                <c:pt idx="9">
                  <c:v>75.73</c:v>
                </c:pt>
                <c:pt idx="10">
                  <c:v>68.17</c:v>
                </c:pt>
                <c:pt idx="11">
                  <c:v>54.76</c:v>
                </c:pt>
              </c:numCache>
            </c:numRef>
          </c:val>
          <c:smooth val="0"/>
          <c:extLst>
            <c:ext xmlns:c16="http://schemas.microsoft.com/office/drawing/2014/chart" uri="{C3380CC4-5D6E-409C-BE32-E72D297353CC}">
              <c16:uniqueId val="{00000002-C70B-44A8-8620-76C7B9662B57}"/>
            </c:ext>
          </c:extLst>
        </c:ser>
        <c:dLbls>
          <c:showLegendKey val="0"/>
          <c:showVal val="0"/>
          <c:showCatName val="0"/>
          <c:showSerName val="0"/>
          <c:showPercent val="0"/>
          <c:showBubbleSize val="0"/>
        </c:dLbls>
        <c:smooth val="0"/>
        <c:axId val="430707616"/>
        <c:axId val="430712608"/>
      </c:lineChart>
      <c:catAx>
        <c:axId val="43070761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b="1" i="1" dirty="0" smtClean="0">
                    <a:latin typeface="Arial" panose="020B0604020202020204" pitchFamily="34" charset="0"/>
                    <a:cs typeface="Arial" panose="020B0604020202020204" pitchFamily="34" charset="0"/>
                  </a:rPr>
                  <a:t>Month</a:t>
                </a:r>
                <a:endParaRPr lang="en-US" b="1" i="1"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30712608"/>
        <c:crosses val="autoZero"/>
        <c:auto val="1"/>
        <c:lblAlgn val="ctr"/>
        <c:lblOffset val="100"/>
        <c:noMultiLvlLbl val="0"/>
      </c:catAx>
      <c:valAx>
        <c:axId val="430712608"/>
        <c:scaling>
          <c:orientation val="minMax"/>
          <c:max val="90"/>
          <c:min val="4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b="1" i="1" dirty="0" smtClean="0">
                    <a:latin typeface="Arial" panose="020B0604020202020204" pitchFamily="34" charset="0"/>
                    <a:cs typeface="Arial" panose="020B0604020202020204" pitchFamily="34" charset="0"/>
                  </a:rPr>
                  <a:t>F</a:t>
                </a:r>
                <a:endParaRPr lang="en-US" b="1" i="1" dirty="0">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30707616"/>
        <c:crosses val="autoZero"/>
        <c:crossBetween val="between"/>
        <c:majorUnit val="10"/>
      </c:valAx>
      <c:spPr>
        <a:solidFill>
          <a:schemeClr val="tx1"/>
        </a:solidFill>
        <a:ln>
          <a:noFill/>
        </a:ln>
        <a:effectLst/>
      </c:spPr>
    </c:plotArea>
    <c:legend>
      <c:legendPos val="t"/>
      <c:overlay val="0"/>
      <c:spPr>
        <a:solidFill>
          <a:schemeClr val="tx1"/>
        </a:solid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78369615562759"/>
          <c:y val="0.10776041760028753"/>
          <c:w val="0.78626859142607175"/>
          <c:h val="0.6974254815415396"/>
        </c:manualLayout>
      </c:layout>
      <c:lineChart>
        <c:grouping val="standard"/>
        <c:varyColors val="0"/>
        <c:ser>
          <c:idx val="0"/>
          <c:order val="0"/>
          <c:tx>
            <c:strRef>
              <c:f>Sheet1!$B$1</c:f>
              <c:strCache>
                <c:ptCount val="1"/>
                <c:pt idx="0">
                  <c:v>2"</c:v>
                </c:pt>
              </c:strCache>
            </c:strRef>
          </c:tx>
          <c:spPr>
            <a:ln w="28575" cap="rnd">
              <a:solidFill>
                <a:schemeClr val="accent1"/>
              </a:solidFill>
              <a:round/>
            </a:ln>
            <a:effectLst/>
          </c:spPr>
          <c:marker>
            <c:symbol val="none"/>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47.49</c:v>
                </c:pt>
                <c:pt idx="1">
                  <c:v>48.71</c:v>
                </c:pt>
                <c:pt idx="2">
                  <c:v>57.95</c:v>
                </c:pt>
                <c:pt idx="3">
                  <c:v>61.72</c:v>
                </c:pt>
                <c:pt idx="4">
                  <c:v>69.150000000000006</c:v>
                </c:pt>
                <c:pt idx="5">
                  <c:v>77.739999999999995</c:v>
                </c:pt>
                <c:pt idx="6">
                  <c:v>84.43</c:v>
                </c:pt>
                <c:pt idx="7">
                  <c:v>81.92</c:v>
                </c:pt>
                <c:pt idx="8">
                  <c:v>75.59</c:v>
                </c:pt>
                <c:pt idx="9">
                  <c:v>66.89</c:v>
                </c:pt>
                <c:pt idx="10">
                  <c:v>57.11</c:v>
                </c:pt>
                <c:pt idx="11">
                  <c:v>44.42</c:v>
                </c:pt>
              </c:numCache>
            </c:numRef>
          </c:val>
          <c:smooth val="0"/>
          <c:extLst>
            <c:ext xmlns:c16="http://schemas.microsoft.com/office/drawing/2014/chart" uri="{C3380CC4-5D6E-409C-BE32-E72D297353CC}">
              <c16:uniqueId val="{00000000-1DB3-49F5-9ED8-A6DB13B2CE6D}"/>
            </c:ext>
          </c:extLst>
        </c:ser>
        <c:ser>
          <c:idx val="1"/>
          <c:order val="1"/>
          <c:tx>
            <c:strRef>
              <c:f>Sheet1!$C$1</c:f>
              <c:strCache>
                <c:ptCount val="1"/>
                <c:pt idx="0">
                  <c:v>4"</c:v>
                </c:pt>
              </c:strCache>
            </c:strRef>
          </c:tx>
          <c:spPr>
            <a:ln w="28575" cap="rnd">
              <a:solidFill>
                <a:schemeClr val="accent2"/>
              </a:solidFill>
              <a:round/>
            </a:ln>
            <a:effectLst/>
          </c:spPr>
          <c:marker>
            <c:symbol val="none"/>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Sheet1!$C$2:$C$13</c:f>
              <c:numCache>
                <c:formatCode>General</c:formatCode>
                <c:ptCount val="12"/>
                <c:pt idx="0">
                  <c:v>47.88</c:v>
                </c:pt>
                <c:pt idx="1">
                  <c:v>48.88</c:v>
                </c:pt>
                <c:pt idx="2">
                  <c:v>57.59</c:v>
                </c:pt>
                <c:pt idx="3">
                  <c:v>61.43</c:v>
                </c:pt>
                <c:pt idx="4">
                  <c:v>68.709999999999994</c:v>
                </c:pt>
                <c:pt idx="5">
                  <c:v>77.52</c:v>
                </c:pt>
                <c:pt idx="6">
                  <c:v>83.98</c:v>
                </c:pt>
                <c:pt idx="7">
                  <c:v>81.44</c:v>
                </c:pt>
                <c:pt idx="8">
                  <c:v>75.37</c:v>
                </c:pt>
                <c:pt idx="9">
                  <c:v>66.89</c:v>
                </c:pt>
                <c:pt idx="10">
                  <c:v>57.54</c:v>
                </c:pt>
                <c:pt idx="11">
                  <c:v>44.96</c:v>
                </c:pt>
              </c:numCache>
            </c:numRef>
          </c:val>
          <c:smooth val="0"/>
          <c:extLst>
            <c:ext xmlns:c16="http://schemas.microsoft.com/office/drawing/2014/chart" uri="{C3380CC4-5D6E-409C-BE32-E72D297353CC}">
              <c16:uniqueId val="{00000001-1DB3-49F5-9ED8-A6DB13B2CE6D}"/>
            </c:ext>
          </c:extLst>
        </c:ser>
        <c:ser>
          <c:idx val="2"/>
          <c:order val="2"/>
          <c:tx>
            <c:strRef>
              <c:f>Sheet1!$D$1</c:f>
              <c:strCache>
                <c:ptCount val="1"/>
                <c:pt idx="0">
                  <c:v>8"</c:v>
                </c:pt>
              </c:strCache>
            </c:strRef>
          </c:tx>
          <c:spPr>
            <a:ln w="28575" cap="rnd">
              <a:solidFill>
                <a:schemeClr val="accent3"/>
              </a:solidFill>
              <a:round/>
            </a:ln>
            <a:effectLst/>
          </c:spPr>
          <c:marker>
            <c:symbol val="none"/>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Sheet1!$D$2:$D$13</c:f>
              <c:numCache>
                <c:formatCode>General</c:formatCode>
                <c:ptCount val="12"/>
                <c:pt idx="0">
                  <c:v>48.86</c:v>
                </c:pt>
                <c:pt idx="1">
                  <c:v>49.49</c:v>
                </c:pt>
                <c:pt idx="2">
                  <c:v>57.41</c:v>
                </c:pt>
                <c:pt idx="3">
                  <c:v>61.7</c:v>
                </c:pt>
                <c:pt idx="4">
                  <c:v>68.400000000000006</c:v>
                </c:pt>
                <c:pt idx="5">
                  <c:v>77.3</c:v>
                </c:pt>
                <c:pt idx="6">
                  <c:v>83.51</c:v>
                </c:pt>
                <c:pt idx="7">
                  <c:v>81.48</c:v>
                </c:pt>
                <c:pt idx="8">
                  <c:v>75.92</c:v>
                </c:pt>
                <c:pt idx="9">
                  <c:v>67.64</c:v>
                </c:pt>
                <c:pt idx="10">
                  <c:v>58.62</c:v>
                </c:pt>
                <c:pt idx="11">
                  <c:v>46.18</c:v>
                </c:pt>
              </c:numCache>
            </c:numRef>
          </c:val>
          <c:smooth val="0"/>
          <c:extLst>
            <c:ext xmlns:c16="http://schemas.microsoft.com/office/drawing/2014/chart" uri="{C3380CC4-5D6E-409C-BE32-E72D297353CC}">
              <c16:uniqueId val="{00000002-1DB3-49F5-9ED8-A6DB13B2CE6D}"/>
            </c:ext>
          </c:extLst>
        </c:ser>
        <c:dLbls>
          <c:showLegendKey val="0"/>
          <c:showVal val="0"/>
          <c:showCatName val="0"/>
          <c:showSerName val="0"/>
          <c:showPercent val="0"/>
          <c:showBubbleSize val="0"/>
        </c:dLbls>
        <c:smooth val="0"/>
        <c:axId val="604601776"/>
        <c:axId val="604600112"/>
      </c:lineChart>
      <c:catAx>
        <c:axId val="60460177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b="1" i="1" dirty="0" smtClean="0">
                    <a:latin typeface="Arial" panose="020B0604020202020204" pitchFamily="34" charset="0"/>
                    <a:cs typeface="Arial" panose="020B0604020202020204" pitchFamily="34" charset="0"/>
                  </a:rPr>
                  <a:t>Month</a:t>
                </a:r>
                <a:endParaRPr lang="en-US" b="1" i="1"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04600112"/>
        <c:crosses val="autoZero"/>
        <c:auto val="1"/>
        <c:lblAlgn val="ctr"/>
        <c:lblOffset val="100"/>
        <c:noMultiLvlLbl val="0"/>
      </c:catAx>
      <c:valAx>
        <c:axId val="604600112"/>
        <c:scaling>
          <c:orientation val="minMax"/>
          <c:max val="90"/>
          <c:min val="4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i="1" dirty="0" smtClean="0">
                    <a:latin typeface="Arial" panose="020B0604020202020204" pitchFamily="34" charset="0"/>
                    <a:cs typeface="Arial" panose="020B0604020202020204" pitchFamily="34" charset="0"/>
                  </a:rPr>
                  <a:t>F</a:t>
                </a:r>
                <a:endParaRPr lang="en-US" i="1" dirty="0">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04601776"/>
        <c:crosses val="autoZero"/>
        <c:crossBetween val="between"/>
        <c:majorUnit val="10"/>
      </c:valAx>
      <c:spPr>
        <a:solidFill>
          <a:schemeClr val="tx1"/>
        </a:solidFill>
        <a:ln>
          <a:noFill/>
        </a:ln>
        <a:effectLst/>
      </c:spPr>
    </c:plotArea>
    <c:legend>
      <c:legendPos val="t"/>
      <c:overlay val="0"/>
      <c:spPr>
        <a:solidFill>
          <a:schemeClr val="tx1"/>
        </a:solid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0.17053</cdr:x>
      <cdr:y>0.10804</cdr:y>
    </cdr:from>
    <cdr:to>
      <cdr:x>0.40582</cdr:x>
      <cdr:y>0.31818</cdr:y>
    </cdr:to>
    <cdr:sp macro="" textlink="">
      <cdr:nvSpPr>
        <cdr:cNvPr id="2" name="TextBox 1"/>
        <cdr:cNvSpPr txBox="1"/>
      </cdr:nvSpPr>
      <cdr:spPr>
        <a:xfrm xmlns:a="http://schemas.openxmlformats.org/drawingml/2006/main">
          <a:off x="662697" y="47010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smtClean="0">
              <a:solidFill>
                <a:srgbClr val="FFFF00"/>
              </a:solidFill>
              <a:latin typeface="Arial" panose="020B0604020202020204" pitchFamily="34" charset="0"/>
              <a:cs typeface="Arial" panose="020B0604020202020204" pitchFamily="34" charset="0"/>
            </a:rPr>
            <a:t>Rome</a:t>
          </a:r>
          <a:endParaRPr lang="en-US" sz="1800" dirty="0">
            <a:solidFill>
              <a:srgbClr val="FFFF00"/>
            </a:solidFill>
            <a:latin typeface="Arial" panose="020B0604020202020204" pitchFamily="34" charset="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4B1FF5-C228-4987-A02B-2A28B3611AA8}" type="datetimeFigureOut">
              <a:rPr lang="en-US" smtClean="0"/>
              <a:t>3/3/2021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16F071-CDC2-4865-896C-098C5DD5F498}" type="slidenum">
              <a:rPr lang="en-US" smtClean="0"/>
              <a:t>‹#›</a:t>
            </a:fld>
            <a:endParaRPr lang="en-US"/>
          </a:p>
        </p:txBody>
      </p:sp>
    </p:spTree>
    <p:extLst>
      <p:ext uri="{BB962C8B-B14F-4D97-AF65-F5344CB8AC3E}">
        <p14:creationId xmlns:p14="http://schemas.microsoft.com/office/powerpoint/2010/main" val="1977476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CF0EC-5B4E-4F08-80E5-9198173F1D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1707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5A450B-74AA-4B4C-9791-458EF38EFF24}" type="datetimeFigureOut">
              <a:rPr lang="en-US" smtClean="0"/>
              <a:t>3/3/2021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D956EB-E684-44CB-8A43-FC3DA094EF8C}" type="slidenum">
              <a:rPr lang="en-US" smtClean="0"/>
              <a:t>‹#›</a:t>
            </a:fld>
            <a:endParaRPr lang="en-US"/>
          </a:p>
        </p:txBody>
      </p:sp>
    </p:spTree>
    <p:extLst>
      <p:ext uri="{BB962C8B-B14F-4D97-AF65-F5344CB8AC3E}">
        <p14:creationId xmlns:p14="http://schemas.microsoft.com/office/powerpoint/2010/main" val="777186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5A450B-74AA-4B4C-9791-458EF38EFF24}" type="datetimeFigureOut">
              <a:rPr lang="en-US" smtClean="0"/>
              <a:t>3/3/2021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D956EB-E684-44CB-8A43-FC3DA094EF8C}" type="slidenum">
              <a:rPr lang="en-US" smtClean="0"/>
              <a:t>‹#›</a:t>
            </a:fld>
            <a:endParaRPr lang="en-US"/>
          </a:p>
        </p:txBody>
      </p:sp>
    </p:spTree>
    <p:extLst>
      <p:ext uri="{BB962C8B-B14F-4D97-AF65-F5344CB8AC3E}">
        <p14:creationId xmlns:p14="http://schemas.microsoft.com/office/powerpoint/2010/main" val="1190341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5A450B-74AA-4B4C-9791-458EF38EFF24}" type="datetimeFigureOut">
              <a:rPr lang="en-US" smtClean="0"/>
              <a:t>3/3/2021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D956EB-E684-44CB-8A43-FC3DA094EF8C}" type="slidenum">
              <a:rPr lang="en-US" smtClean="0"/>
              <a:t>‹#›</a:t>
            </a:fld>
            <a:endParaRPr lang="en-US"/>
          </a:p>
        </p:txBody>
      </p:sp>
    </p:spTree>
    <p:extLst>
      <p:ext uri="{BB962C8B-B14F-4D97-AF65-F5344CB8AC3E}">
        <p14:creationId xmlns:p14="http://schemas.microsoft.com/office/powerpoint/2010/main" val="1858886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7"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8"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0810BC2-BAB0-4135-B16A-B0BADCD271C7}" type="slidenum">
              <a:rPr lang="en-US" altLang="en-US"/>
              <a:pPr>
                <a:defRPr/>
              </a:pPr>
              <a:t>‹#›</a:t>
            </a:fld>
            <a:endParaRPr lang="en-US" altLang="en-US"/>
          </a:p>
        </p:txBody>
      </p:sp>
    </p:spTree>
    <p:extLst>
      <p:ext uri="{BB962C8B-B14F-4D97-AF65-F5344CB8AC3E}">
        <p14:creationId xmlns:p14="http://schemas.microsoft.com/office/powerpoint/2010/main" val="53244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257427" y="2754313"/>
            <a:ext cx="6665913" cy="8255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265363" y="3649663"/>
            <a:ext cx="5567362" cy="550862"/>
          </a:xfrm>
        </p:spPr>
        <p:txBody>
          <a:bodyPr/>
          <a:lstStyle>
            <a:lvl1pPr marL="0" indent="0">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xfrm>
            <a:off x="685800" y="6583363"/>
            <a:ext cx="1905000" cy="233362"/>
          </a:xfrm>
        </p:spPr>
        <p:txBody>
          <a:bodyPr/>
          <a:lstStyle>
            <a:lvl1pPr eaLnBrk="1" fontAlgn="auto" hangingPunct="1">
              <a:spcBef>
                <a:spcPts val="0"/>
              </a:spcBef>
              <a:spcAft>
                <a:spcPts val="0"/>
              </a:spcAft>
              <a:defRPr sz="1800">
                <a:latin typeface="+mn-lt"/>
              </a:defRPr>
            </a:lvl1pPr>
          </a:lstStyle>
          <a:p>
            <a:pPr>
              <a:defRPr/>
            </a:pPr>
            <a:endParaRPr lang="en-US"/>
          </a:p>
        </p:txBody>
      </p:sp>
      <p:sp>
        <p:nvSpPr>
          <p:cNvPr id="5" name="Rectangle 5"/>
          <p:cNvSpPr>
            <a:spLocks noGrp="1" noChangeArrowheads="1"/>
          </p:cNvSpPr>
          <p:nvPr>
            <p:ph type="ftr" sz="quarter" idx="11"/>
          </p:nvPr>
        </p:nvSpPr>
        <p:spPr>
          <a:xfrm>
            <a:off x="3124200" y="6583363"/>
            <a:ext cx="2895600" cy="233362"/>
          </a:xfrm>
        </p:spPr>
        <p:txBody>
          <a:bodyPr/>
          <a:lstStyle>
            <a:lvl1pPr eaLnBrk="1" fontAlgn="auto" hangingPunct="1">
              <a:spcBef>
                <a:spcPts val="0"/>
              </a:spcBef>
              <a:spcAft>
                <a:spcPts val="0"/>
              </a:spcAft>
              <a:defRPr sz="1800">
                <a:latin typeface="+mn-lt"/>
              </a:defRPr>
            </a:lvl1pPr>
          </a:lstStyle>
          <a:p>
            <a:pPr>
              <a:defRPr/>
            </a:pPr>
            <a:endParaRPr lang="en-US"/>
          </a:p>
        </p:txBody>
      </p:sp>
      <p:sp>
        <p:nvSpPr>
          <p:cNvPr id="6" name="Rectangle 6"/>
          <p:cNvSpPr>
            <a:spLocks noGrp="1" noChangeArrowheads="1"/>
          </p:cNvSpPr>
          <p:nvPr>
            <p:ph type="sldNum" sz="quarter" idx="12"/>
          </p:nvPr>
        </p:nvSpPr>
        <p:spPr>
          <a:xfrm>
            <a:off x="6553200" y="6583363"/>
            <a:ext cx="1905000" cy="233362"/>
          </a:xfrm>
        </p:spPr>
        <p:txBody>
          <a:bodyPr/>
          <a:lstStyle>
            <a:lvl1pPr eaLnBrk="1" fontAlgn="auto" hangingPunct="1">
              <a:spcBef>
                <a:spcPts val="0"/>
              </a:spcBef>
              <a:spcAft>
                <a:spcPts val="0"/>
              </a:spcAft>
              <a:defRPr sz="1800">
                <a:latin typeface="+mn-lt"/>
              </a:defRPr>
            </a:lvl1pPr>
          </a:lstStyle>
          <a:p>
            <a:pPr>
              <a:defRPr/>
            </a:pPr>
            <a:fld id="{35F30FAD-A24F-49ED-902C-3443DF78E1AD}" type="slidenum">
              <a:rPr lang="en-US"/>
              <a:pPr>
                <a:defRPr/>
              </a:pPr>
              <a:t>‹#›</a:t>
            </a:fld>
            <a:endParaRPr lang="en-US" dirty="0"/>
          </a:p>
        </p:txBody>
      </p:sp>
    </p:spTree>
    <p:extLst>
      <p:ext uri="{BB962C8B-B14F-4D97-AF65-F5344CB8AC3E}">
        <p14:creationId xmlns:p14="http://schemas.microsoft.com/office/powerpoint/2010/main" val="645517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D53FA469-4CD9-4302-A060-87F840F9A33B}" type="slidenum">
              <a:rPr lang="en-US"/>
              <a:pPr>
                <a:defRPr/>
              </a:pPr>
              <a:t>‹#›</a:t>
            </a:fld>
            <a:endParaRPr lang="en-US" dirty="0"/>
          </a:p>
        </p:txBody>
      </p:sp>
    </p:spTree>
    <p:extLst>
      <p:ext uri="{BB962C8B-B14F-4D97-AF65-F5344CB8AC3E}">
        <p14:creationId xmlns:p14="http://schemas.microsoft.com/office/powerpoint/2010/main" val="302057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6866E173-5685-45CA-884F-4C6D68E3F973}" type="slidenum">
              <a:rPr lang="en-US"/>
              <a:pPr>
                <a:defRPr/>
              </a:pPr>
              <a:t>‹#›</a:t>
            </a:fld>
            <a:endParaRPr lang="en-US" dirty="0"/>
          </a:p>
        </p:txBody>
      </p:sp>
    </p:spTree>
    <p:extLst>
      <p:ext uri="{BB962C8B-B14F-4D97-AF65-F5344CB8AC3E}">
        <p14:creationId xmlns:p14="http://schemas.microsoft.com/office/powerpoint/2010/main" val="2709184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84357" y="1308105"/>
            <a:ext cx="3527425" cy="5095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64182" y="1308105"/>
            <a:ext cx="3529013" cy="5095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661A4625-9862-4A7B-81DE-D591D91149E7}" type="slidenum">
              <a:rPr lang="en-US"/>
              <a:pPr>
                <a:defRPr/>
              </a:pPr>
              <a:t>‹#›</a:t>
            </a:fld>
            <a:endParaRPr lang="en-US" dirty="0"/>
          </a:p>
        </p:txBody>
      </p:sp>
    </p:spTree>
    <p:extLst>
      <p:ext uri="{BB962C8B-B14F-4D97-AF65-F5344CB8AC3E}">
        <p14:creationId xmlns:p14="http://schemas.microsoft.com/office/powerpoint/2010/main" val="1193109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8"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A81F1146-6CF7-4828-9042-24B2AC0CC77B}" type="slidenum">
              <a:rPr lang="en-US"/>
              <a:pPr>
                <a:defRPr/>
              </a:pPr>
              <a:t>‹#›</a:t>
            </a:fld>
            <a:endParaRPr lang="en-US" dirty="0"/>
          </a:p>
        </p:txBody>
      </p:sp>
    </p:spTree>
    <p:extLst>
      <p:ext uri="{BB962C8B-B14F-4D97-AF65-F5344CB8AC3E}">
        <p14:creationId xmlns:p14="http://schemas.microsoft.com/office/powerpoint/2010/main" val="989391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C3F2A4F6-014B-4D17-AA05-00158CD1C105}" type="slidenum">
              <a:rPr lang="en-US"/>
              <a:pPr>
                <a:defRPr/>
              </a:pPr>
              <a:t>‹#›</a:t>
            </a:fld>
            <a:endParaRPr lang="en-US" dirty="0"/>
          </a:p>
        </p:txBody>
      </p:sp>
    </p:spTree>
    <p:extLst>
      <p:ext uri="{BB962C8B-B14F-4D97-AF65-F5344CB8AC3E}">
        <p14:creationId xmlns:p14="http://schemas.microsoft.com/office/powerpoint/2010/main" val="883753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3"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4"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D10BC566-1027-4EE5-B436-1B3C739241A4}" type="slidenum">
              <a:rPr lang="en-US"/>
              <a:pPr>
                <a:defRPr/>
              </a:pPr>
              <a:t>‹#›</a:t>
            </a:fld>
            <a:endParaRPr lang="en-US" dirty="0"/>
          </a:p>
        </p:txBody>
      </p:sp>
    </p:spTree>
    <p:extLst>
      <p:ext uri="{BB962C8B-B14F-4D97-AF65-F5344CB8AC3E}">
        <p14:creationId xmlns:p14="http://schemas.microsoft.com/office/powerpoint/2010/main" val="100107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5A450B-74AA-4B4C-9791-458EF38EFF24}" type="datetimeFigureOut">
              <a:rPr lang="en-US" smtClean="0"/>
              <a:t>3/3/2021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D956EB-E684-44CB-8A43-FC3DA094EF8C}" type="slidenum">
              <a:rPr lang="en-US" smtClean="0"/>
              <a:t>‹#›</a:t>
            </a:fld>
            <a:endParaRPr lang="en-US"/>
          </a:p>
        </p:txBody>
      </p:sp>
    </p:spTree>
    <p:extLst>
      <p:ext uri="{BB962C8B-B14F-4D97-AF65-F5344CB8AC3E}">
        <p14:creationId xmlns:p14="http://schemas.microsoft.com/office/powerpoint/2010/main" val="21271513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39A03E17-35B7-4E2F-86BF-B5C995B07158}" type="slidenum">
              <a:rPr lang="en-US"/>
              <a:pPr>
                <a:defRPr/>
              </a:pPr>
              <a:t>‹#›</a:t>
            </a:fld>
            <a:endParaRPr lang="en-US" dirty="0"/>
          </a:p>
        </p:txBody>
      </p:sp>
    </p:spTree>
    <p:extLst>
      <p:ext uri="{BB962C8B-B14F-4D97-AF65-F5344CB8AC3E}">
        <p14:creationId xmlns:p14="http://schemas.microsoft.com/office/powerpoint/2010/main" val="10466878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1017FA14-1288-4919-AEDB-4AB4D1244676}" type="slidenum">
              <a:rPr lang="en-US"/>
              <a:pPr>
                <a:defRPr/>
              </a:pPr>
              <a:t>‹#›</a:t>
            </a:fld>
            <a:endParaRPr lang="en-US" dirty="0"/>
          </a:p>
        </p:txBody>
      </p:sp>
    </p:spTree>
    <p:extLst>
      <p:ext uri="{BB962C8B-B14F-4D97-AF65-F5344CB8AC3E}">
        <p14:creationId xmlns:p14="http://schemas.microsoft.com/office/powerpoint/2010/main" val="812986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B67A5416-B90D-46D7-ACCB-3889F06BF72E}" type="slidenum">
              <a:rPr lang="en-US"/>
              <a:pPr>
                <a:defRPr/>
              </a:pPr>
              <a:t>‹#›</a:t>
            </a:fld>
            <a:endParaRPr lang="en-US" dirty="0"/>
          </a:p>
        </p:txBody>
      </p:sp>
    </p:spTree>
    <p:extLst>
      <p:ext uri="{BB962C8B-B14F-4D97-AF65-F5344CB8AC3E}">
        <p14:creationId xmlns:p14="http://schemas.microsoft.com/office/powerpoint/2010/main" val="18954768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53289" y="96838"/>
            <a:ext cx="1822450" cy="63071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84352" y="96838"/>
            <a:ext cx="5316538" cy="6307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50679FA3-8FE7-418C-BAEB-CB4E03A8592D}" type="slidenum">
              <a:rPr lang="en-US"/>
              <a:pPr>
                <a:defRPr/>
              </a:pPr>
              <a:t>‹#›</a:t>
            </a:fld>
            <a:endParaRPr lang="en-US" dirty="0"/>
          </a:p>
        </p:txBody>
      </p:sp>
    </p:spTree>
    <p:extLst>
      <p:ext uri="{BB962C8B-B14F-4D97-AF65-F5344CB8AC3E}">
        <p14:creationId xmlns:p14="http://schemas.microsoft.com/office/powerpoint/2010/main" val="1870041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a:t>Click to edit Master title style</a:t>
            </a:r>
          </a:p>
        </p:txBody>
      </p:sp>
      <p:sp>
        <p:nvSpPr>
          <p:cNvPr id="3" name="ClipArt Placeholder 2"/>
          <p:cNvSpPr>
            <a:spLocks noGrp="1"/>
          </p:cNvSpPr>
          <p:nvPr>
            <p:ph type="clipArt" sz="half" idx="1"/>
          </p:nvPr>
        </p:nvSpPr>
        <p:spPr>
          <a:xfrm>
            <a:off x="1784357" y="1308105"/>
            <a:ext cx="3527425" cy="5095875"/>
          </a:xfrm>
        </p:spPr>
        <p:txBody>
          <a:bodyPr/>
          <a:lstStyle/>
          <a:p>
            <a:pPr lvl="0"/>
            <a:endParaRPr lang="en-US" noProof="0" dirty="0"/>
          </a:p>
        </p:txBody>
      </p:sp>
      <p:sp>
        <p:nvSpPr>
          <p:cNvPr id="4" name="Text Placeholder 3"/>
          <p:cNvSpPr>
            <a:spLocks noGrp="1"/>
          </p:cNvSpPr>
          <p:nvPr>
            <p:ph type="body" sz="half" idx="2"/>
          </p:nvPr>
        </p:nvSpPr>
        <p:spPr>
          <a:xfrm>
            <a:off x="5464182" y="1308105"/>
            <a:ext cx="3529013" cy="5095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BBCB9C61-64CE-4CF3-B594-F163494162ED}" type="slidenum">
              <a:rPr lang="en-US"/>
              <a:pPr>
                <a:defRPr/>
              </a:pPr>
              <a:t>‹#›</a:t>
            </a:fld>
            <a:endParaRPr lang="en-US" dirty="0"/>
          </a:p>
        </p:txBody>
      </p:sp>
    </p:spTree>
    <p:extLst>
      <p:ext uri="{BB962C8B-B14F-4D97-AF65-F5344CB8AC3E}">
        <p14:creationId xmlns:p14="http://schemas.microsoft.com/office/powerpoint/2010/main" val="2107844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a:t>Click to edit Master title style</a:t>
            </a:r>
          </a:p>
        </p:txBody>
      </p:sp>
      <p:sp>
        <p:nvSpPr>
          <p:cNvPr id="3" name="Text Placeholder 2"/>
          <p:cNvSpPr>
            <a:spLocks noGrp="1"/>
          </p:cNvSpPr>
          <p:nvPr>
            <p:ph type="body" sz="half" idx="1"/>
          </p:nvPr>
        </p:nvSpPr>
        <p:spPr>
          <a:xfrm>
            <a:off x="1784357" y="1308105"/>
            <a:ext cx="3527425" cy="5095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64182" y="1308105"/>
            <a:ext cx="3529013" cy="5095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525ECD8D-C776-49DF-99B9-4B620B93FA80}" type="slidenum">
              <a:rPr lang="en-US"/>
              <a:pPr>
                <a:defRPr/>
              </a:pPr>
              <a:t>‹#›</a:t>
            </a:fld>
            <a:endParaRPr lang="en-US" dirty="0"/>
          </a:p>
        </p:txBody>
      </p:sp>
    </p:spTree>
    <p:extLst>
      <p:ext uri="{BB962C8B-B14F-4D97-AF65-F5344CB8AC3E}">
        <p14:creationId xmlns:p14="http://schemas.microsoft.com/office/powerpoint/2010/main" val="3260659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a:t>Click to edit Master title style</a:t>
            </a:r>
          </a:p>
        </p:txBody>
      </p:sp>
      <p:sp>
        <p:nvSpPr>
          <p:cNvPr id="3" name="Text Placeholder 2"/>
          <p:cNvSpPr>
            <a:spLocks noGrp="1"/>
          </p:cNvSpPr>
          <p:nvPr>
            <p:ph type="body" sz="half" idx="1"/>
          </p:nvPr>
        </p:nvSpPr>
        <p:spPr>
          <a:xfrm>
            <a:off x="1784357" y="1308105"/>
            <a:ext cx="3527425" cy="5095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464182" y="1308105"/>
            <a:ext cx="3529013" cy="5095875"/>
          </a:xfrm>
        </p:spPr>
        <p:txBody>
          <a:bodyPr/>
          <a:lstStyle/>
          <a:p>
            <a:pPr lvl="0"/>
            <a:endParaRPr lang="en-US" noProof="0" dirty="0"/>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DD4F47AE-46CA-484E-9BAC-9BF7EF8DC06C}" type="slidenum">
              <a:rPr lang="en-US"/>
              <a:pPr>
                <a:defRPr/>
              </a:pPr>
              <a:t>‹#›</a:t>
            </a:fld>
            <a:endParaRPr lang="en-US" dirty="0"/>
          </a:p>
        </p:txBody>
      </p:sp>
    </p:spTree>
    <p:extLst>
      <p:ext uri="{BB962C8B-B14F-4D97-AF65-F5344CB8AC3E}">
        <p14:creationId xmlns:p14="http://schemas.microsoft.com/office/powerpoint/2010/main" val="13191066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784350" y="96838"/>
            <a:ext cx="7291388" cy="1143000"/>
          </a:xfrm>
        </p:spPr>
        <p:txBody>
          <a:bodyPr/>
          <a:lstStyle/>
          <a:p>
            <a:r>
              <a:rPr lang="en-US"/>
              <a:t>Click to edit Master title style</a:t>
            </a:r>
          </a:p>
        </p:txBody>
      </p:sp>
      <p:sp>
        <p:nvSpPr>
          <p:cNvPr id="3" name="Content Placeholder 2"/>
          <p:cNvSpPr>
            <a:spLocks noGrp="1"/>
          </p:cNvSpPr>
          <p:nvPr>
            <p:ph sz="quarter" idx="1"/>
          </p:nvPr>
        </p:nvSpPr>
        <p:spPr>
          <a:xfrm>
            <a:off x="1784357" y="1308100"/>
            <a:ext cx="3527425" cy="2471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64182" y="1308100"/>
            <a:ext cx="3529013" cy="2471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784357" y="3932243"/>
            <a:ext cx="3527425" cy="247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464182" y="3932243"/>
            <a:ext cx="3529013" cy="247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8"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65A74638-605B-4C09-9528-BDBB4DDB6BA4}" type="slidenum">
              <a:rPr lang="en-US"/>
              <a:pPr>
                <a:defRPr/>
              </a:pPr>
              <a:t>‹#›</a:t>
            </a:fld>
            <a:endParaRPr lang="en-US" dirty="0"/>
          </a:p>
        </p:txBody>
      </p:sp>
    </p:spTree>
    <p:extLst>
      <p:ext uri="{BB962C8B-B14F-4D97-AF65-F5344CB8AC3E}">
        <p14:creationId xmlns:p14="http://schemas.microsoft.com/office/powerpoint/2010/main" val="9347268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a:t>Click to edit Master title style</a:t>
            </a:r>
          </a:p>
        </p:txBody>
      </p:sp>
      <p:sp>
        <p:nvSpPr>
          <p:cNvPr id="3" name="Content Placeholder 2"/>
          <p:cNvSpPr>
            <a:spLocks noGrp="1"/>
          </p:cNvSpPr>
          <p:nvPr>
            <p:ph sz="quarter" idx="1"/>
          </p:nvPr>
        </p:nvSpPr>
        <p:spPr>
          <a:xfrm>
            <a:off x="1784357" y="1308100"/>
            <a:ext cx="3527425" cy="2471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784357" y="3932243"/>
            <a:ext cx="3527425" cy="247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5464182" y="1308105"/>
            <a:ext cx="3529013" cy="5095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7"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8"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8D7F619C-C6D1-4AA3-912A-5390963A2432}" type="slidenum">
              <a:rPr lang="en-US"/>
              <a:pPr>
                <a:defRPr/>
              </a:pPr>
              <a:t>‹#›</a:t>
            </a:fld>
            <a:endParaRPr lang="en-US" dirty="0"/>
          </a:p>
        </p:txBody>
      </p:sp>
    </p:spTree>
    <p:extLst>
      <p:ext uri="{BB962C8B-B14F-4D97-AF65-F5344CB8AC3E}">
        <p14:creationId xmlns:p14="http://schemas.microsoft.com/office/powerpoint/2010/main" val="2156860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a:t>Click to edit Master title style</a:t>
            </a:r>
          </a:p>
        </p:txBody>
      </p:sp>
      <p:sp>
        <p:nvSpPr>
          <p:cNvPr id="3" name="Text Placeholder 2"/>
          <p:cNvSpPr>
            <a:spLocks noGrp="1"/>
          </p:cNvSpPr>
          <p:nvPr>
            <p:ph type="body" sz="half" idx="1"/>
          </p:nvPr>
        </p:nvSpPr>
        <p:spPr>
          <a:xfrm>
            <a:off x="1784357" y="1308105"/>
            <a:ext cx="3527425" cy="5095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64182" y="1308100"/>
            <a:ext cx="3529013" cy="2471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64182" y="3932243"/>
            <a:ext cx="3529013" cy="247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7"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8"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FE628F41-487A-4150-9538-0E82DB10C020}" type="slidenum">
              <a:rPr lang="en-US"/>
              <a:pPr>
                <a:defRPr/>
              </a:pPr>
              <a:t>‹#›</a:t>
            </a:fld>
            <a:endParaRPr lang="en-US" dirty="0"/>
          </a:p>
        </p:txBody>
      </p:sp>
    </p:spTree>
    <p:extLst>
      <p:ext uri="{BB962C8B-B14F-4D97-AF65-F5344CB8AC3E}">
        <p14:creationId xmlns:p14="http://schemas.microsoft.com/office/powerpoint/2010/main" val="2956404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5A450B-74AA-4B4C-9791-458EF38EFF24}" type="datetimeFigureOut">
              <a:rPr lang="en-US" smtClean="0"/>
              <a:t>3/3/2021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D956EB-E684-44CB-8A43-FC3DA094EF8C}" type="slidenum">
              <a:rPr lang="en-US" smtClean="0"/>
              <a:t>‹#›</a:t>
            </a:fld>
            <a:endParaRPr lang="en-US"/>
          </a:p>
        </p:txBody>
      </p:sp>
    </p:spTree>
    <p:extLst>
      <p:ext uri="{BB962C8B-B14F-4D97-AF65-F5344CB8AC3E}">
        <p14:creationId xmlns:p14="http://schemas.microsoft.com/office/powerpoint/2010/main" val="3018576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a:t>Click to edit Master title style</a:t>
            </a:r>
          </a:p>
        </p:txBody>
      </p:sp>
      <p:sp>
        <p:nvSpPr>
          <p:cNvPr id="3" name="Content Placeholder 2"/>
          <p:cNvSpPr>
            <a:spLocks noGrp="1"/>
          </p:cNvSpPr>
          <p:nvPr>
            <p:ph sz="half" idx="1"/>
          </p:nvPr>
        </p:nvSpPr>
        <p:spPr>
          <a:xfrm>
            <a:off x="1784357" y="1308105"/>
            <a:ext cx="3527425" cy="5095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64182" y="1308100"/>
            <a:ext cx="3529013" cy="2471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64182" y="3932243"/>
            <a:ext cx="3529013" cy="247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7"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8"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6B22B035-36B3-42E4-81E1-E9C1B338CE77}" type="slidenum">
              <a:rPr lang="en-US"/>
              <a:pPr>
                <a:defRPr/>
              </a:pPr>
              <a:t>‹#›</a:t>
            </a:fld>
            <a:endParaRPr lang="en-US" dirty="0"/>
          </a:p>
        </p:txBody>
      </p:sp>
    </p:spTree>
    <p:extLst>
      <p:ext uri="{BB962C8B-B14F-4D97-AF65-F5344CB8AC3E}">
        <p14:creationId xmlns:p14="http://schemas.microsoft.com/office/powerpoint/2010/main" val="41797806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a:t>Click to edit Master title style</a:t>
            </a:r>
          </a:p>
        </p:txBody>
      </p:sp>
      <p:sp>
        <p:nvSpPr>
          <p:cNvPr id="3" name="Content Placeholder 2"/>
          <p:cNvSpPr>
            <a:spLocks noGrp="1"/>
          </p:cNvSpPr>
          <p:nvPr>
            <p:ph sz="half" idx="1"/>
          </p:nvPr>
        </p:nvSpPr>
        <p:spPr>
          <a:xfrm>
            <a:off x="1784357" y="1308105"/>
            <a:ext cx="3527425" cy="5095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464182" y="1308105"/>
            <a:ext cx="3529013" cy="5095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966E8B01-9131-4D26-9E63-21C35974E0F7}" type="slidenum">
              <a:rPr lang="en-US"/>
              <a:pPr>
                <a:defRPr/>
              </a:pPr>
              <a:t>‹#›</a:t>
            </a:fld>
            <a:endParaRPr lang="en-US" dirty="0"/>
          </a:p>
        </p:txBody>
      </p:sp>
    </p:spTree>
    <p:extLst>
      <p:ext uri="{BB962C8B-B14F-4D97-AF65-F5344CB8AC3E}">
        <p14:creationId xmlns:p14="http://schemas.microsoft.com/office/powerpoint/2010/main" val="2215721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5A450B-74AA-4B4C-9791-458EF38EFF24}" type="datetimeFigureOut">
              <a:rPr lang="en-US" smtClean="0"/>
              <a:t>3/3/2021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D956EB-E684-44CB-8A43-FC3DA094EF8C}" type="slidenum">
              <a:rPr lang="en-US" smtClean="0"/>
              <a:t>‹#›</a:t>
            </a:fld>
            <a:endParaRPr lang="en-US"/>
          </a:p>
        </p:txBody>
      </p:sp>
    </p:spTree>
    <p:extLst>
      <p:ext uri="{BB962C8B-B14F-4D97-AF65-F5344CB8AC3E}">
        <p14:creationId xmlns:p14="http://schemas.microsoft.com/office/powerpoint/2010/main" val="1920711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5A450B-74AA-4B4C-9791-458EF38EFF24}" type="datetimeFigureOut">
              <a:rPr lang="en-US" smtClean="0"/>
              <a:t>3/3/2021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D956EB-E684-44CB-8A43-FC3DA094EF8C}" type="slidenum">
              <a:rPr lang="en-US" smtClean="0"/>
              <a:t>‹#›</a:t>
            </a:fld>
            <a:endParaRPr lang="en-US"/>
          </a:p>
        </p:txBody>
      </p:sp>
    </p:spTree>
    <p:extLst>
      <p:ext uri="{BB962C8B-B14F-4D97-AF65-F5344CB8AC3E}">
        <p14:creationId xmlns:p14="http://schemas.microsoft.com/office/powerpoint/2010/main" val="3767815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5A450B-74AA-4B4C-9791-458EF38EFF24}" type="datetimeFigureOut">
              <a:rPr lang="en-US" smtClean="0"/>
              <a:t>3/3/2021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D956EB-E684-44CB-8A43-FC3DA094EF8C}" type="slidenum">
              <a:rPr lang="en-US" smtClean="0"/>
              <a:t>‹#›</a:t>
            </a:fld>
            <a:endParaRPr lang="en-US"/>
          </a:p>
        </p:txBody>
      </p:sp>
    </p:spTree>
    <p:extLst>
      <p:ext uri="{BB962C8B-B14F-4D97-AF65-F5344CB8AC3E}">
        <p14:creationId xmlns:p14="http://schemas.microsoft.com/office/powerpoint/2010/main" val="2734176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5A450B-74AA-4B4C-9791-458EF38EFF24}" type="datetimeFigureOut">
              <a:rPr lang="en-US" smtClean="0"/>
              <a:t>3/3/2021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D956EB-E684-44CB-8A43-FC3DA094EF8C}" type="slidenum">
              <a:rPr lang="en-US" smtClean="0"/>
              <a:t>‹#›</a:t>
            </a:fld>
            <a:endParaRPr lang="en-US"/>
          </a:p>
        </p:txBody>
      </p:sp>
    </p:spTree>
    <p:extLst>
      <p:ext uri="{BB962C8B-B14F-4D97-AF65-F5344CB8AC3E}">
        <p14:creationId xmlns:p14="http://schemas.microsoft.com/office/powerpoint/2010/main" val="2460358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5A450B-74AA-4B4C-9791-458EF38EFF24}" type="datetimeFigureOut">
              <a:rPr lang="en-US" smtClean="0"/>
              <a:t>3/3/2021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D956EB-E684-44CB-8A43-FC3DA094EF8C}" type="slidenum">
              <a:rPr lang="en-US" smtClean="0"/>
              <a:t>‹#›</a:t>
            </a:fld>
            <a:endParaRPr lang="en-US"/>
          </a:p>
        </p:txBody>
      </p:sp>
    </p:spTree>
    <p:extLst>
      <p:ext uri="{BB962C8B-B14F-4D97-AF65-F5344CB8AC3E}">
        <p14:creationId xmlns:p14="http://schemas.microsoft.com/office/powerpoint/2010/main" val="337985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5A450B-74AA-4B4C-9791-458EF38EFF24}" type="datetimeFigureOut">
              <a:rPr lang="en-US" smtClean="0"/>
              <a:t>3/3/2021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D956EB-E684-44CB-8A43-FC3DA094EF8C}" type="slidenum">
              <a:rPr lang="en-US" smtClean="0"/>
              <a:t>‹#›</a:t>
            </a:fld>
            <a:endParaRPr lang="en-US"/>
          </a:p>
        </p:txBody>
      </p:sp>
    </p:spTree>
    <p:extLst>
      <p:ext uri="{BB962C8B-B14F-4D97-AF65-F5344CB8AC3E}">
        <p14:creationId xmlns:p14="http://schemas.microsoft.com/office/powerpoint/2010/main" val="2478287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image" Target="../media/image2.jpe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2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5A450B-74AA-4B4C-9791-458EF38EFF24}" type="datetimeFigureOut">
              <a:rPr lang="en-US" smtClean="0"/>
              <a:t>3/3/2021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D956EB-E684-44CB-8A43-FC3DA094EF8C}" type="slidenum">
              <a:rPr lang="en-US" smtClean="0"/>
              <a:t>‹#›</a:t>
            </a:fld>
            <a:endParaRPr lang="en-US"/>
          </a:p>
        </p:txBody>
      </p:sp>
    </p:spTree>
    <p:extLst>
      <p:ext uri="{BB962C8B-B14F-4D97-AF65-F5344CB8AC3E}">
        <p14:creationId xmlns:p14="http://schemas.microsoft.com/office/powerpoint/2010/main" val="32889817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21"/>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784350" y="96838"/>
            <a:ext cx="7291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en-US"/>
              <a:t>Click to edit Master title style</a:t>
            </a:r>
          </a:p>
        </p:txBody>
      </p:sp>
      <p:sp>
        <p:nvSpPr>
          <p:cNvPr id="6147" name="Rectangle 3"/>
          <p:cNvSpPr>
            <a:spLocks noGrp="1" noChangeArrowheads="1"/>
          </p:cNvSpPr>
          <p:nvPr>
            <p:ph type="body" idx="1"/>
          </p:nvPr>
        </p:nvSpPr>
        <p:spPr bwMode="auto">
          <a:xfrm>
            <a:off x="1784350" y="1308105"/>
            <a:ext cx="7208838"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685800" y="6513513"/>
            <a:ext cx="1905000" cy="303212"/>
          </a:xfrm>
          <a:prstGeom prst="rect">
            <a:avLst/>
          </a:prstGeom>
          <a:noFill/>
          <a:ln>
            <a:noFill/>
          </a:ln>
          <a:effectLst/>
          <a:extLst/>
        </p:spPr>
        <p:txBody>
          <a:bodyPr vert="horz" wrap="square" lIns="91436" tIns="45718" rIns="91436" bIns="45718"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3077" name="Rectangle 5"/>
          <p:cNvSpPr>
            <a:spLocks noGrp="1" noChangeArrowheads="1"/>
          </p:cNvSpPr>
          <p:nvPr>
            <p:ph type="ftr" sz="quarter" idx="3"/>
          </p:nvPr>
        </p:nvSpPr>
        <p:spPr bwMode="auto">
          <a:xfrm>
            <a:off x="3124200" y="6513513"/>
            <a:ext cx="2895600" cy="303212"/>
          </a:xfrm>
          <a:prstGeom prst="rect">
            <a:avLst/>
          </a:prstGeom>
          <a:noFill/>
          <a:ln>
            <a:noFill/>
          </a:ln>
          <a:effectLst/>
          <a:extLst/>
        </p:spPr>
        <p:txBody>
          <a:bodyPr vert="horz" wrap="square" lIns="91436" tIns="45718" rIns="91436" bIns="45718"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3078" name="Rectangle 6"/>
          <p:cNvSpPr>
            <a:spLocks noGrp="1" noChangeArrowheads="1"/>
          </p:cNvSpPr>
          <p:nvPr>
            <p:ph type="sldNum" sz="quarter" idx="4"/>
          </p:nvPr>
        </p:nvSpPr>
        <p:spPr bwMode="auto">
          <a:xfrm>
            <a:off x="6553200" y="6513513"/>
            <a:ext cx="1905000" cy="303212"/>
          </a:xfrm>
          <a:prstGeom prst="rect">
            <a:avLst/>
          </a:prstGeom>
          <a:noFill/>
          <a:ln>
            <a:noFill/>
          </a:ln>
          <a:effectLst/>
          <a:extLst/>
        </p:spPr>
        <p:txBody>
          <a:bodyPr vert="horz" wrap="square" lIns="91436" tIns="45718" rIns="91436" bIns="45718"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fontAlgn="base">
              <a:spcBef>
                <a:spcPct val="0"/>
              </a:spcBef>
              <a:spcAft>
                <a:spcPct val="0"/>
              </a:spcAft>
              <a:defRPr/>
            </a:pPr>
            <a:fld id="{DB6287DD-910A-46F5-91EC-C3FF6B71A0D3}"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2553786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txStyles>
    <p:titleStyle>
      <a:lvl1pPr algn="l" rtl="0" eaLnBrk="0" fontAlgn="base" hangingPunct="0">
        <a:spcBef>
          <a:spcPct val="0"/>
        </a:spcBef>
        <a:spcAft>
          <a:spcPct val="0"/>
        </a:spcAft>
        <a:defRPr sz="3600">
          <a:solidFill>
            <a:schemeClr val="accent2"/>
          </a:solidFill>
          <a:latin typeface="+mj-lt"/>
          <a:ea typeface="+mj-ea"/>
          <a:cs typeface="+mj-cs"/>
        </a:defRPr>
      </a:lvl1pPr>
      <a:lvl2pPr algn="l" rtl="0" eaLnBrk="0" fontAlgn="base" hangingPunct="0">
        <a:spcBef>
          <a:spcPct val="0"/>
        </a:spcBef>
        <a:spcAft>
          <a:spcPct val="0"/>
        </a:spcAft>
        <a:defRPr sz="3600">
          <a:solidFill>
            <a:schemeClr val="accent2"/>
          </a:solidFill>
          <a:latin typeface="Arial" charset="0"/>
        </a:defRPr>
      </a:lvl2pPr>
      <a:lvl3pPr algn="l" rtl="0" eaLnBrk="0" fontAlgn="base" hangingPunct="0">
        <a:spcBef>
          <a:spcPct val="0"/>
        </a:spcBef>
        <a:spcAft>
          <a:spcPct val="0"/>
        </a:spcAft>
        <a:defRPr sz="3600">
          <a:solidFill>
            <a:schemeClr val="accent2"/>
          </a:solidFill>
          <a:latin typeface="Arial" charset="0"/>
        </a:defRPr>
      </a:lvl3pPr>
      <a:lvl4pPr algn="l" rtl="0" eaLnBrk="0" fontAlgn="base" hangingPunct="0">
        <a:spcBef>
          <a:spcPct val="0"/>
        </a:spcBef>
        <a:spcAft>
          <a:spcPct val="0"/>
        </a:spcAft>
        <a:defRPr sz="3600">
          <a:solidFill>
            <a:schemeClr val="accent2"/>
          </a:solidFill>
          <a:latin typeface="Arial" charset="0"/>
        </a:defRPr>
      </a:lvl4pPr>
      <a:lvl5pPr algn="l" rtl="0" eaLnBrk="0" fontAlgn="base" hangingPunct="0">
        <a:spcBef>
          <a:spcPct val="0"/>
        </a:spcBef>
        <a:spcAft>
          <a:spcPct val="0"/>
        </a:spcAft>
        <a:defRPr sz="3600">
          <a:solidFill>
            <a:schemeClr val="accent2"/>
          </a:solidFill>
          <a:latin typeface="Arial" charset="0"/>
        </a:defRPr>
      </a:lvl5pPr>
      <a:lvl6pPr marL="457200" algn="l" rtl="0" fontAlgn="base">
        <a:spcBef>
          <a:spcPct val="0"/>
        </a:spcBef>
        <a:spcAft>
          <a:spcPct val="0"/>
        </a:spcAft>
        <a:defRPr sz="3600">
          <a:solidFill>
            <a:schemeClr val="accent2"/>
          </a:solidFill>
          <a:latin typeface="Arial" charset="0"/>
        </a:defRPr>
      </a:lvl6pPr>
      <a:lvl7pPr marL="914400" algn="l" rtl="0" fontAlgn="base">
        <a:spcBef>
          <a:spcPct val="0"/>
        </a:spcBef>
        <a:spcAft>
          <a:spcPct val="0"/>
        </a:spcAft>
        <a:defRPr sz="3600">
          <a:solidFill>
            <a:schemeClr val="accent2"/>
          </a:solidFill>
          <a:latin typeface="Arial" charset="0"/>
        </a:defRPr>
      </a:lvl7pPr>
      <a:lvl8pPr marL="1371600" algn="l" rtl="0" fontAlgn="base">
        <a:spcBef>
          <a:spcPct val="0"/>
        </a:spcBef>
        <a:spcAft>
          <a:spcPct val="0"/>
        </a:spcAft>
        <a:defRPr sz="3600">
          <a:solidFill>
            <a:schemeClr val="accent2"/>
          </a:solidFill>
          <a:latin typeface="Arial" charset="0"/>
        </a:defRPr>
      </a:lvl8pPr>
      <a:lvl9pPr marL="1828800" algn="l" rtl="0" fontAlgn="base">
        <a:spcBef>
          <a:spcPct val="0"/>
        </a:spcBef>
        <a:spcAft>
          <a:spcPct val="0"/>
        </a:spcAft>
        <a:defRPr sz="36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5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500">
          <a:solidFill>
            <a:schemeClr val="tx1"/>
          </a:solidFill>
          <a:latin typeface="+mn-lt"/>
        </a:defRPr>
      </a:lvl2pPr>
      <a:lvl3pPr marL="1143000" indent="-228600" algn="l" rtl="0" eaLnBrk="0" fontAlgn="base" hangingPunct="0">
        <a:spcBef>
          <a:spcPct val="20000"/>
        </a:spcBef>
        <a:spcAft>
          <a:spcPct val="0"/>
        </a:spcAft>
        <a:buChar char="•"/>
        <a:defRPr sz="2500">
          <a:solidFill>
            <a:schemeClr val="tx1"/>
          </a:solidFill>
          <a:latin typeface="+mn-lt"/>
        </a:defRPr>
      </a:lvl3pPr>
      <a:lvl4pPr marL="1600200" indent="-228600" algn="l" rtl="0" eaLnBrk="0" fontAlgn="base" hangingPunct="0">
        <a:spcBef>
          <a:spcPct val="20000"/>
        </a:spcBef>
        <a:spcAft>
          <a:spcPct val="0"/>
        </a:spcAft>
        <a:buChar char="–"/>
        <a:defRPr sz="2500">
          <a:solidFill>
            <a:schemeClr val="tx1"/>
          </a:solidFill>
          <a:latin typeface="+mn-lt"/>
        </a:defRPr>
      </a:lvl4pPr>
      <a:lvl5pPr marL="2057400" indent="-228600" algn="l" rtl="0" eaLnBrk="0" fontAlgn="base" hangingPunct="0">
        <a:spcBef>
          <a:spcPct val="20000"/>
        </a:spcBef>
        <a:spcAft>
          <a:spcPct val="0"/>
        </a:spcAft>
        <a:buChar char="»"/>
        <a:defRPr sz="2500">
          <a:solidFill>
            <a:schemeClr val="tx1"/>
          </a:solidFill>
          <a:latin typeface="+mn-lt"/>
        </a:defRPr>
      </a:lvl5pPr>
      <a:lvl6pPr marL="2514600" indent="-228600" algn="l" rtl="0" fontAlgn="base">
        <a:spcBef>
          <a:spcPct val="20000"/>
        </a:spcBef>
        <a:spcAft>
          <a:spcPct val="0"/>
        </a:spcAft>
        <a:buChar char="»"/>
        <a:defRPr sz="2500">
          <a:solidFill>
            <a:schemeClr val="tx1"/>
          </a:solidFill>
          <a:latin typeface="+mn-lt"/>
        </a:defRPr>
      </a:lvl6pPr>
      <a:lvl7pPr marL="2971800" indent="-228600" algn="l" rtl="0" fontAlgn="base">
        <a:spcBef>
          <a:spcPct val="20000"/>
        </a:spcBef>
        <a:spcAft>
          <a:spcPct val="0"/>
        </a:spcAft>
        <a:buChar char="»"/>
        <a:defRPr sz="2500">
          <a:solidFill>
            <a:schemeClr val="tx1"/>
          </a:solidFill>
          <a:latin typeface="+mn-lt"/>
        </a:defRPr>
      </a:lvl7pPr>
      <a:lvl8pPr marL="3429000" indent="-228600" algn="l" rtl="0" fontAlgn="base">
        <a:spcBef>
          <a:spcPct val="20000"/>
        </a:spcBef>
        <a:spcAft>
          <a:spcPct val="0"/>
        </a:spcAft>
        <a:buChar char="»"/>
        <a:defRPr sz="2500">
          <a:solidFill>
            <a:schemeClr val="tx1"/>
          </a:solidFill>
          <a:latin typeface="+mn-lt"/>
        </a:defRPr>
      </a:lvl8pPr>
      <a:lvl9pPr marL="3886200" indent="-228600" algn="l" rtl="0" fontAlgn="base">
        <a:spcBef>
          <a:spcPct val="20000"/>
        </a:spcBef>
        <a:spcAft>
          <a:spcPct val="0"/>
        </a:spcAft>
        <a:buChar char="»"/>
        <a:defRPr sz="25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hyperlink" Target="https://msuextension.org/pubs/herbicideinjuryguide/index.html" TargetMode="External"/><Relationship Id="rId3" Type="http://schemas.openxmlformats.org/officeDocument/2006/relationships/hyperlink" Target="http://herbicidesymptoms.ipm.ucanr.edu/?src=sub" TargetMode="External"/><Relationship Id="rId7" Type="http://schemas.openxmlformats.org/officeDocument/2006/relationships/hyperlink" Target="http://publication.tamu.edu/PEANUTS/PUB_peanuts_Peanut%20Herbicide%20Injury%20Symptomology%20Guide.pdf" TargetMode="External"/><Relationship Id="rId2" Type="http://schemas.openxmlformats.org/officeDocument/2006/relationships/hyperlink" Target="https://www.btny.purdue.edu/Extension/Weeds/HerbInj2/InjuryHerb1.html" TargetMode="External"/><Relationship Id="rId1" Type="http://schemas.openxmlformats.org/officeDocument/2006/relationships/slideLayout" Target="../slideLayouts/slideLayout2.xml"/><Relationship Id="rId6" Type="http://schemas.openxmlformats.org/officeDocument/2006/relationships/hyperlink" Target="https://edis.ifas.ufl.edu/pdffiles/AG/AG33700.pdf" TargetMode="External"/><Relationship Id="rId5" Type="http://schemas.openxmlformats.org/officeDocument/2006/relationships/hyperlink" Target="https://edis.ifas.ufl.edu/pdffiles/AG/AG37400.pdf" TargetMode="External"/><Relationship Id="rId10" Type="http://schemas.openxmlformats.org/officeDocument/2006/relationships/hyperlink" Target="https://catalog.extension.oregonstate.edu/sites/catalog/files/project/pdf/em8860.pdf" TargetMode="External"/><Relationship Id="rId4" Type="http://schemas.openxmlformats.org/officeDocument/2006/relationships/hyperlink" Target="https://edis.ifas.ufl.edu/pdffiles/AG/AG36700.pdf" TargetMode="External"/><Relationship Id="rId9" Type="http://schemas.openxmlformats.org/officeDocument/2006/relationships/hyperlink" Target="https://cotton.ces.ncsu.edu/wp-content/uploads/2015/07/CRC-Herbicide-Symptoms.pdf?fwd=no"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jpeg"/><Relationship Id="rId7" Type="http://schemas.openxmlformats.org/officeDocument/2006/relationships/image" Target="../media/image30.jpeg"/><Relationship Id="rId2" Type="http://schemas.openxmlformats.org/officeDocument/2006/relationships/image" Target="../media/image26.jpe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3077" y="1025087"/>
            <a:ext cx="7772400" cy="1317334"/>
          </a:xfrm>
        </p:spPr>
        <p:txBody>
          <a:bodyPr>
            <a:noAutofit/>
          </a:bodyPr>
          <a:lstStyle/>
          <a:p>
            <a:r>
              <a:rPr lang="en-US" sz="4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Diagnosing Herbicide </a:t>
            </a:r>
            <a:br>
              <a:rPr lang="en-US" sz="4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Injury Problems</a:t>
            </a:r>
          </a:p>
        </p:txBody>
      </p:sp>
      <p:sp>
        <p:nvSpPr>
          <p:cNvPr id="3" name="Subtitle 2"/>
          <p:cNvSpPr>
            <a:spLocks noGrp="1"/>
          </p:cNvSpPr>
          <p:nvPr>
            <p:ph type="subTitle" idx="1"/>
          </p:nvPr>
        </p:nvSpPr>
        <p:spPr>
          <a:xfrm>
            <a:off x="1197474" y="3983362"/>
            <a:ext cx="6858000" cy="1655762"/>
          </a:xfrm>
        </p:spPr>
        <p:txBody>
          <a:bodyPr>
            <a:noAutofit/>
          </a:bodyPr>
          <a:lstStyle/>
          <a:p>
            <a:r>
              <a:rPr lang="en-US" sz="1400" b="1" dirty="0">
                <a:latin typeface="Arial" panose="020B0604020202020204" pitchFamily="34" charset="0"/>
                <a:cs typeface="Arial" panose="020B0604020202020204" pitchFamily="34" charset="0"/>
              </a:rPr>
              <a:t>Eric P. Prostko</a:t>
            </a:r>
          </a:p>
          <a:p>
            <a:r>
              <a:rPr lang="en-US" sz="1400" b="1" dirty="0">
                <a:latin typeface="Arial" panose="020B0604020202020204" pitchFamily="34" charset="0"/>
                <a:cs typeface="Arial" panose="020B0604020202020204" pitchFamily="34" charset="0"/>
              </a:rPr>
              <a:t>Extension Weed Specialist</a:t>
            </a:r>
          </a:p>
          <a:p>
            <a:r>
              <a:rPr lang="en-US" sz="1400" b="1" dirty="0">
                <a:latin typeface="Arial" panose="020B0604020202020204" pitchFamily="34" charset="0"/>
                <a:cs typeface="Arial" panose="020B0604020202020204" pitchFamily="34" charset="0"/>
              </a:rPr>
              <a:t>Dept. Crop &amp; Soil Sciences</a:t>
            </a:r>
          </a:p>
          <a:p>
            <a:r>
              <a:rPr lang="en-US" sz="1400" b="1" dirty="0">
                <a:latin typeface="Arial" panose="020B0604020202020204" pitchFamily="34" charset="0"/>
                <a:cs typeface="Arial" panose="020B0604020202020204" pitchFamily="34" charset="0"/>
              </a:rPr>
              <a:t>University of </a:t>
            </a:r>
            <a:r>
              <a:rPr lang="en-US" sz="1400" b="1" dirty="0" smtClean="0">
                <a:latin typeface="Arial" panose="020B0604020202020204" pitchFamily="34" charset="0"/>
                <a:cs typeface="Arial" panose="020B0604020202020204" pitchFamily="34" charset="0"/>
              </a:rPr>
              <a:t>Georgia</a:t>
            </a:r>
          </a:p>
          <a:p>
            <a:r>
              <a:rPr lang="en-US" sz="1400" b="1" dirty="0" smtClean="0">
                <a:latin typeface="Arial" panose="020B0604020202020204" pitchFamily="34" charset="0"/>
                <a:cs typeface="Arial" panose="020B0604020202020204" pitchFamily="34" charset="0"/>
              </a:rPr>
              <a:t>Extension Agent Training</a:t>
            </a:r>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March 19, 2021</a:t>
            </a:r>
          </a:p>
        </p:txBody>
      </p:sp>
    </p:spTree>
    <p:extLst>
      <p:ext uri="{BB962C8B-B14F-4D97-AF65-F5344CB8AC3E}">
        <p14:creationId xmlns:p14="http://schemas.microsoft.com/office/powerpoint/2010/main" val="19919898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289668" cy="1325563"/>
          </a:xfrm>
        </p:spPr>
        <p:txBody>
          <a:bodyPr/>
          <a:lstStyle/>
          <a:p>
            <a:r>
              <a:rPr lang="en-US"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Grazon P+D Label</a:t>
            </a:r>
          </a:p>
        </p:txBody>
      </p:sp>
      <p:sp>
        <p:nvSpPr>
          <p:cNvPr id="3" name="Content Placeholder 2"/>
          <p:cNvSpPr>
            <a:spLocks noGrp="1"/>
          </p:cNvSpPr>
          <p:nvPr>
            <p:ph idx="1"/>
          </p:nvPr>
        </p:nvSpPr>
        <p:spPr>
          <a:xfrm>
            <a:off x="422424" y="2064703"/>
            <a:ext cx="7886700" cy="4351338"/>
          </a:xfrm>
        </p:spPr>
        <p:txBody>
          <a:bodyPr>
            <a:normAutofit fontScale="70000" lnSpcReduction="20000"/>
          </a:bodyPr>
          <a:lstStyle/>
          <a:p>
            <a:r>
              <a:rPr lang="en-US" dirty="0"/>
              <a:t>For the control of broadleaf annual and perennial weeds, and certain woody plants and vines on CRP, rangeland and </a:t>
            </a:r>
            <a:r>
              <a:rPr lang="en-US" b="1" i="1" u="sng" dirty="0"/>
              <a:t>permanent</a:t>
            </a:r>
            <a:r>
              <a:rPr lang="en-US" dirty="0"/>
              <a:t> grass pastures.</a:t>
            </a:r>
          </a:p>
          <a:p>
            <a:r>
              <a:rPr lang="en-US" dirty="0"/>
              <a:t>On areas treated with this product, </a:t>
            </a:r>
            <a:r>
              <a:rPr lang="en-US" b="1" i="1" u="sng" dirty="0"/>
              <a:t>do not rotate to crops intended for food or feed use, other than range or pasture grasses, rye, forage sorghum, </a:t>
            </a:r>
            <a:r>
              <a:rPr lang="en-US" b="1" i="1" u="sng" dirty="0" err="1"/>
              <a:t>sudangrass</a:t>
            </a:r>
            <a:r>
              <a:rPr lang="en-US" b="1" i="1" u="sng" dirty="0"/>
              <a:t>, wheat, barley or oats not </a:t>
            </a:r>
            <a:r>
              <a:rPr lang="en-US" b="1" i="1" u="sng" dirty="0" err="1"/>
              <a:t>underseeded</a:t>
            </a:r>
            <a:r>
              <a:rPr lang="en-US" b="1" i="1" u="sng" dirty="0"/>
              <a:t> with a legume. </a:t>
            </a:r>
          </a:p>
          <a:p>
            <a:r>
              <a:rPr lang="en-US" dirty="0"/>
              <a:t>Do not move treated soil, or use treated soil for growing other plants until soil residues of picloram are no longer detectable as indicated by an adequately sensitive bioassay or chemical test.</a:t>
            </a:r>
          </a:p>
          <a:p>
            <a:r>
              <a:rPr lang="en-US" dirty="0"/>
              <a:t>Do not use grass or hay or plant materials from treated areas or manure from animals being fed treated forage or hay for composting or mulching of desirable, susceptible broadleaf plants.</a:t>
            </a:r>
          </a:p>
          <a:p>
            <a:r>
              <a:rPr lang="en-US" dirty="0"/>
              <a:t>Do not use manure from animals grazing treated areas on land used for growing broadleaf crops, ornamentals, orchards or other susceptible, desirable plants. Manure may contain enough picloram to cause injury to susceptible plants.</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53331" y="85987"/>
            <a:ext cx="1704286" cy="1883840"/>
          </a:xfrm>
          <a:prstGeom prst="rect">
            <a:avLst/>
          </a:prstGeom>
        </p:spPr>
      </p:pic>
    </p:spTree>
    <p:extLst>
      <p:ext uri="{BB962C8B-B14F-4D97-AF65-F5344CB8AC3E}">
        <p14:creationId xmlns:p14="http://schemas.microsoft.com/office/powerpoint/2010/main" val="7009642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Herbicide Carryover</a:t>
            </a:r>
          </a:p>
        </p:txBody>
      </p:sp>
      <p:sp>
        <p:nvSpPr>
          <p:cNvPr id="3" name="Content Placeholder 2"/>
          <p:cNvSpPr>
            <a:spLocks noGrp="1"/>
          </p:cNvSpPr>
          <p:nvPr>
            <p:ph idx="1"/>
          </p:nvPr>
        </p:nvSpPr>
        <p:spPr>
          <a:xfrm>
            <a:off x="593631" y="1526013"/>
            <a:ext cx="7886700" cy="4351338"/>
          </a:xfrm>
        </p:spPr>
        <p:txBody>
          <a:bodyPr>
            <a:noAutofit/>
          </a:bodyPr>
          <a:lstStyle/>
          <a:p>
            <a:r>
              <a:rPr lang="en-US" dirty="0">
                <a:latin typeface="Arial" panose="020B0604020202020204" pitchFamily="34" charset="0"/>
                <a:cs typeface="Arial" panose="020B0604020202020204" pitchFamily="34" charset="0"/>
              </a:rPr>
              <a:t>Has not been that common in GA (at least for me)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Depends upon many factors</a:t>
            </a:r>
          </a:p>
          <a:p>
            <a:pPr lvl="1"/>
            <a:r>
              <a:rPr lang="en-US" sz="2800" i="1" dirty="0">
                <a:latin typeface="Arial" panose="020B0604020202020204" pitchFamily="34" charset="0"/>
                <a:cs typeface="Arial" panose="020B0604020202020204" pitchFamily="34" charset="0"/>
              </a:rPr>
              <a:t>crop/rate/soil texture/OM/pH/tillage/ environment</a:t>
            </a:r>
          </a:p>
          <a:p>
            <a:pPr lvl="1"/>
            <a:endParaRPr lang="en-US" sz="2800" i="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much of GA is in an environment that favors the breakdown of herbicides</a:t>
            </a:r>
          </a:p>
          <a:p>
            <a:pPr lvl="1"/>
            <a:r>
              <a:rPr lang="en-US" sz="2800" i="1" dirty="0">
                <a:latin typeface="Arial" panose="020B0604020202020204" pitchFamily="34" charset="0"/>
                <a:cs typeface="Arial" panose="020B0604020202020204" pitchFamily="34" charset="0"/>
              </a:rPr>
              <a:t>high rainfall, low OM, lighter soils, soils never freeze</a:t>
            </a:r>
          </a:p>
        </p:txBody>
      </p:sp>
    </p:spTree>
    <p:extLst>
      <p:ext uri="{BB962C8B-B14F-4D97-AF65-F5344CB8AC3E}">
        <p14:creationId xmlns:p14="http://schemas.microsoft.com/office/powerpoint/2010/main" val="7878068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Average Daily Soil Temperatures - 2020</a:t>
            </a:r>
            <a:br>
              <a:rPr lang="en-US" sz="3200"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32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3860134643"/>
              </p:ext>
            </p:extLst>
          </p:nvPr>
        </p:nvGraphicFramePr>
        <p:xfrm>
          <a:off x="628650" y="1825625"/>
          <a:ext cx="3886200" cy="4351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ontent Placeholder 11"/>
          <p:cNvGraphicFramePr>
            <a:graphicFrameLocks noGrp="1"/>
          </p:cNvGraphicFramePr>
          <p:nvPr>
            <p:ph sz="half" idx="2"/>
            <p:extLst>
              <p:ext uri="{D42A27DB-BD31-4B8C-83A1-F6EECF244321}">
                <p14:modId xmlns:p14="http://schemas.microsoft.com/office/powerpoint/2010/main" val="4005918133"/>
              </p:ext>
            </p:extLst>
          </p:nvPr>
        </p:nvGraphicFramePr>
        <p:xfrm>
          <a:off x="4629150" y="1825625"/>
          <a:ext cx="38862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0" y="6550223"/>
            <a:ext cx="2710678"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Source:  UGA Weather Network</a:t>
            </a:r>
            <a:endParaRPr lang="en-US" sz="1400" dirty="0">
              <a:latin typeface="Arial" panose="020B0604020202020204" pitchFamily="34" charset="0"/>
              <a:cs typeface="Arial" panose="020B0604020202020204" pitchFamily="34" charset="0"/>
            </a:endParaRPr>
          </a:p>
        </p:txBody>
      </p:sp>
      <p:sp>
        <p:nvSpPr>
          <p:cNvPr id="9" name="TextBox 8"/>
          <p:cNvSpPr txBox="1"/>
          <p:nvPr/>
        </p:nvSpPr>
        <p:spPr>
          <a:xfrm>
            <a:off x="1355339" y="2295727"/>
            <a:ext cx="753155" cy="369332"/>
          </a:xfrm>
          <a:prstGeom prst="rect">
            <a:avLst/>
          </a:prstGeom>
          <a:noFill/>
        </p:spPr>
        <p:txBody>
          <a:bodyPr wrap="none" rtlCol="0">
            <a:spAutoFit/>
          </a:bodyPr>
          <a:lstStyle/>
          <a:p>
            <a:r>
              <a:rPr lang="en-US" dirty="0" smtClean="0">
                <a:solidFill>
                  <a:srgbClr val="FFFF00"/>
                </a:solidFill>
                <a:latin typeface="Arial" panose="020B0604020202020204" pitchFamily="34" charset="0"/>
                <a:cs typeface="Arial" panose="020B0604020202020204" pitchFamily="34" charset="0"/>
              </a:rPr>
              <a:t>Tifton</a:t>
            </a:r>
            <a:endParaRPr lang="en-US" dirty="0">
              <a:solidFill>
                <a:srgbClr val="FFFF00"/>
              </a:solidFill>
              <a:latin typeface="Arial" panose="020B0604020202020204" pitchFamily="34" charset="0"/>
              <a:cs typeface="Arial" panose="020B0604020202020204" pitchFamily="34" charset="0"/>
            </a:endParaRPr>
          </a:p>
        </p:txBody>
      </p:sp>
      <p:sp>
        <p:nvSpPr>
          <p:cNvPr id="13" name="Oval 12"/>
          <p:cNvSpPr/>
          <p:nvPr/>
        </p:nvSpPr>
        <p:spPr>
          <a:xfrm>
            <a:off x="5373559" y="4708186"/>
            <a:ext cx="435799" cy="272375"/>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132323" y="4743207"/>
            <a:ext cx="178989" cy="447472"/>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53310" y="974083"/>
            <a:ext cx="7023076" cy="369332"/>
          </a:xfrm>
          <a:prstGeom prst="rect">
            <a:avLst/>
          </a:prstGeom>
          <a:noFill/>
        </p:spPr>
        <p:txBody>
          <a:bodyPr wrap="none" rtlCol="0">
            <a:spAutoFit/>
          </a:bodyPr>
          <a:lstStyle/>
          <a:p>
            <a:r>
              <a:rPr lang="en-US"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(Optimum soil temperatures for microbial activity are 60-85° F)</a:t>
            </a:r>
            <a:endParaRPr lang="en-US"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376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solidFill>
                  <a:srgbClr val="FFFF00"/>
                </a:solidFill>
                <a:latin typeface="Arial" panose="020B0604020202020204" pitchFamily="34" charset="0"/>
                <a:cs typeface="Arial" panose="020B0604020202020204" pitchFamily="34" charset="0"/>
              </a:rPr>
              <a:t>My Extension Experience</a:t>
            </a:r>
            <a:br>
              <a:rPr lang="en-US" i="1" dirty="0">
                <a:solidFill>
                  <a:srgbClr val="FFFF00"/>
                </a:solidFill>
                <a:latin typeface="Arial" panose="020B0604020202020204" pitchFamily="34" charset="0"/>
                <a:cs typeface="Arial" panose="020B0604020202020204" pitchFamily="34" charset="0"/>
              </a:rPr>
            </a:br>
            <a:r>
              <a:rPr lang="en-US" i="1" dirty="0">
                <a:solidFill>
                  <a:srgbClr val="FFFF00"/>
                </a:solidFill>
                <a:latin typeface="Arial" panose="020B0604020202020204" pitchFamily="34" charset="0"/>
                <a:cs typeface="Arial" panose="020B0604020202020204" pitchFamily="34" charset="0"/>
              </a:rPr>
              <a:t>(28 years) </a:t>
            </a:r>
          </a:p>
        </p:txBody>
      </p:sp>
      <p:sp>
        <p:nvSpPr>
          <p:cNvPr id="3" name="Content Placeholder 2"/>
          <p:cNvSpPr>
            <a:spLocks noGrp="1"/>
          </p:cNvSpPr>
          <p:nvPr>
            <p:ph idx="1"/>
          </p:nvPr>
        </p:nvSpPr>
        <p:spPr/>
        <p:txBody>
          <a:bodyPr>
            <a:normAutofit lnSpcReduction="10000"/>
          </a:bodyPr>
          <a:lstStyle/>
          <a:p>
            <a:r>
              <a:rPr lang="en-US" dirty="0">
                <a:latin typeface="Arial" panose="020B0604020202020204" pitchFamily="34" charset="0"/>
                <a:cs typeface="Arial" panose="020B0604020202020204" pitchFamily="34" charset="0"/>
              </a:rPr>
              <a:t>Many, not all, herbicide injury complaints turn out to be something else.</a:t>
            </a:r>
          </a:p>
          <a:p>
            <a:pPr lvl="1"/>
            <a:r>
              <a:rPr lang="en-US" i="1" dirty="0" smtClean="0">
                <a:latin typeface="Arial" panose="020B0604020202020204" pitchFamily="34" charset="0"/>
                <a:cs typeface="Arial" panose="020B0604020202020204" pitchFamily="34" charset="0"/>
              </a:rPr>
              <a:t>low </a:t>
            </a:r>
            <a:r>
              <a:rPr lang="en-US" i="1" dirty="0">
                <a:latin typeface="Arial" panose="020B0604020202020204" pitchFamily="34" charset="0"/>
                <a:cs typeface="Arial" panose="020B0604020202020204" pitchFamily="34" charset="0"/>
              </a:rPr>
              <a:t>soil pH</a:t>
            </a:r>
          </a:p>
          <a:p>
            <a:pPr lvl="1"/>
            <a:r>
              <a:rPr lang="en-US" i="1" dirty="0" smtClean="0">
                <a:latin typeface="Arial" panose="020B0604020202020204" pitchFamily="34" charset="0"/>
                <a:cs typeface="Arial" panose="020B0604020202020204" pitchFamily="34" charset="0"/>
              </a:rPr>
              <a:t>nematodes</a:t>
            </a:r>
          </a:p>
          <a:p>
            <a:pPr lvl="1"/>
            <a:r>
              <a:rPr lang="en-US" i="1" dirty="0" smtClean="0">
                <a:latin typeface="Arial" panose="020B0604020202020204" pitchFamily="34" charset="0"/>
                <a:cs typeface="Arial" panose="020B0604020202020204" pitchFamily="34" charset="0"/>
              </a:rPr>
              <a:t>soil compaction</a:t>
            </a:r>
            <a:endParaRPr lang="en-US" i="1" dirty="0">
              <a:latin typeface="Arial" panose="020B0604020202020204" pitchFamily="34" charset="0"/>
              <a:cs typeface="Arial" panose="020B0604020202020204" pitchFamily="34" charset="0"/>
            </a:endParaRPr>
          </a:p>
          <a:p>
            <a:pPr lvl="1"/>
            <a:endParaRPr lang="en-US" i="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Keep a </a:t>
            </a:r>
            <a:r>
              <a:rPr lang="en-US" dirty="0" smtClean="0">
                <a:latin typeface="Arial" panose="020B0604020202020204" pitchFamily="34" charset="0"/>
                <a:cs typeface="Arial" panose="020B0604020202020204" pitchFamily="34" charset="0"/>
              </a:rPr>
              <a:t>soil/nematode/compaction probe </a:t>
            </a:r>
            <a:r>
              <a:rPr lang="en-US" dirty="0">
                <a:latin typeface="Arial" panose="020B0604020202020204" pitchFamily="34" charset="0"/>
                <a:cs typeface="Arial" panose="020B0604020202020204" pitchFamily="34" charset="0"/>
              </a:rPr>
              <a:t>and plastic bags in your truck at all times.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Standard soil testing and grid sampling can often miss hot spots.</a:t>
            </a:r>
          </a:p>
          <a:p>
            <a:pPr lvl="1"/>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37703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pPr eaLnBrk="1" hangingPunct="1"/>
            <a:r>
              <a:rPr lang="en-US"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Valor Injury or </a:t>
            </a:r>
            <a:r>
              <a:rPr lang="en-US"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Soil pH/Zn</a:t>
            </a:r>
            <a:r>
              <a:rPr lang="en-US"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pic>
        <p:nvPicPr>
          <p:cNvPr id="28674" name="Picture 10" descr="IMG_0996"/>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888517" y="1490662"/>
            <a:ext cx="3257515" cy="4351338"/>
          </a:xfrm>
        </p:spPr>
      </p:pic>
      <p:pic>
        <p:nvPicPr>
          <p:cNvPr id="28675" name="Picture 12" descr="IMG_0999"/>
          <p:cNvPicPr>
            <a:picLocks noGrp="1" noChangeAspect="1" noChangeArrowheads="1"/>
          </p:cNvPicPr>
          <p:nvPr>
            <p:ph sz="half" idx="2"/>
          </p:nvPr>
        </p:nvPicPr>
        <p:blipFill>
          <a:blip r:embed="rId3"/>
          <a:stretch>
            <a:fillRect/>
          </a:stretch>
        </p:blipFill>
        <p:spPr>
          <a:xfrm>
            <a:off x="5159926" y="1490663"/>
            <a:ext cx="3267641" cy="4351338"/>
          </a:xfrm>
        </p:spPr>
      </p:pic>
      <p:sp>
        <p:nvSpPr>
          <p:cNvPr id="28676" name="Text Box 5"/>
          <p:cNvSpPr txBox="1">
            <a:spLocks noChangeArrowheads="1"/>
          </p:cNvSpPr>
          <p:nvPr/>
        </p:nvSpPr>
        <p:spPr bwMode="auto">
          <a:xfrm>
            <a:off x="3619074" y="5783634"/>
            <a:ext cx="2133600" cy="1016000"/>
          </a:xfrm>
          <a:prstGeom prst="rect">
            <a:avLst/>
          </a:prstGeom>
          <a:solidFill>
            <a:schemeClr val="tx1"/>
          </a:solidFill>
          <a:ln w="9525">
            <a:noFill/>
            <a:miter lim="800000"/>
            <a:headEnd/>
            <a:tailEnd/>
          </a:ln>
        </p:spPr>
        <p:txBody>
          <a:bodyPr>
            <a:spAutoFit/>
          </a:bodyPr>
          <a:lstStyle/>
          <a:p>
            <a:pPr algn="ctr"/>
            <a:r>
              <a:rPr lang="en-US" sz="2000" dirty="0">
                <a:solidFill>
                  <a:srgbClr val="FFFF00"/>
                </a:solidFill>
              </a:rPr>
              <a:t>July 2007</a:t>
            </a:r>
          </a:p>
          <a:p>
            <a:pPr algn="ctr"/>
            <a:r>
              <a:rPr lang="en-US" sz="2000" dirty="0">
                <a:solidFill>
                  <a:srgbClr val="FFFF00"/>
                </a:solidFill>
              </a:rPr>
              <a:t>pH = 5.04</a:t>
            </a:r>
          </a:p>
          <a:p>
            <a:pPr algn="ctr"/>
            <a:r>
              <a:rPr lang="en-US" sz="2000" dirty="0">
                <a:solidFill>
                  <a:srgbClr val="FFFF00"/>
                </a:solidFill>
              </a:rPr>
              <a:t>Zn = 14-17 lbs/a</a:t>
            </a:r>
          </a:p>
        </p:txBody>
      </p:sp>
    </p:spTree>
    <p:extLst>
      <p:ext uri="{BB962C8B-B14F-4D97-AF65-F5344CB8AC3E}">
        <p14:creationId xmlns:p14="http://schemas.microsoft.com/office/powerpoint/2010/main" val="29715587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9"/>
          <p:cNvSpPr>
            <a:spLocks noGrp="1" noChangeArrowheads="1"/>
          </p:cNvSpPr>
          <p:nvPr>
            <p:ph type="title"/>
          </p:nvPr>
        </p:nvSpPr>
        <p:spPr>
          <a:xfrm>
            <a:off x="457200" y="277813"/>
            <a:ext cx="8382000" cy="1139825"/>
          </a:xfrm>
        </p:spPr>
        <p:txBody>
          <a:bodyPr/>
          <a:lstStyle/>
          <a:p>
            <a:pPr eaLnBrk="1" hangingPunct="1"/>
            <a:r>
              <a:rPr lang="en-US" sz="40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Herbicide Injury or </a:t>
            </a:r>
            <a:r>
              <a:rPr lang="en-US" sz="4000"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Nematodes</a:t>
            </a:r>
            <a:r>
              <a:rPr lang="en-US" sz="40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pic>
        <p:nvPicPr>
          <p:cNvPr id="22530" name="Picture 5" descr="Picture 064"/>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134242" y="1411801"/>
            <a:ext cx="3819774" cy="5093628"/>
          </a:xfrm>
        </p:spPr>
      </p:pic>
      <p:pic>
        <p:nvPicPr>
          <p:cNvPr id="22531" name="Picture 8" descr="Picture 065"/>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060001" y="1368999"/>
            <a:ext cx="4912792" cy="3684594"/>
          </a:xfrm>
        </p:spPr>
      </p:pic>
      <p:sp>
        <p:nvSpPr>
          <p:cNvPr id="22532" name="TextBox 1"/>
          <p:cNvSpPr txBox="1">
            <a:spLocks noChangeArrowheads="1"/>
          </p:cNvSpPr>
          <p:nvPr/>
        </p:nvSpPr>
        <p:spPr bwMode="auto">
          <a:xfrm>
            <a:off x="4648200" y="5200082"/>
            <a:ext cx="3582988" cy="646113"/>
          </a:xfrm>
          <a:prstGeom prst="rect">
            <a:avLst/>
          </a:prstGeom>
          <a:solidFill>
            <a:schemeClr val="tx1"/>
          </a:solidFill>
          <a:ln w="9525">
            <a:noFill/>
            <a:miter lim="800000"/>
            <a:headEnd/>
            <a:tailEnd/>
          </a:ln>
        </p:spPr>
        <p:txBody>
          <a:bodyPr wrap="none">
            <a:spAutoFit/>
          </a:bodyPr>
          <a:lstStyle/>
          <a:p>
            <a:r>
              <a:rPr lang="en-US"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796-Rootknot nematodes/sample</a:t>
            </a:r>
          </a:p>
          <a:p>
            <a:r>
              <a:rPr lang="en-US"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50+ is a problem</a:t>
            </a:r>
          </a:p>
        </p:txBody>
      </p:sp>
    </p:spTree>
    <p:extLst>
      <p:ext uri="{BB962C8B-B14F-4D97-AF65-F5344CB8AC3E}">
        <p14:creationId xmlns:p14="http://schemas.microsoft.com/office/powerpoint/2010/main" val="699147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603749"/>
          </a:xfrm>
        </p:spPr>
        <p:txBody>
          <a:bodyPr>
            <a:normAutofit fontScale="90000"/>
          </a:bodyPr>
          <a:lstStyle/>
          <a:p>
            <a:r>
              <a:rPr lang="en-US" dirty="0">
                <a:solidFill>
                  <a:srgbClr val="FFFF00"/>
                </a:solidFill>
                <a:latin typeface="Arial" panose="020B0604020202020204" pitchFamily="34" charset="0"/>
                <a:cs typeface="Arial" panose="020B0604020202020204" pitchFamily="34" charset="0"/>
              </a:rPr>
              <a:t>Herbicide Drift or </a:t>
            </a:r>
            <a:r>
              <a:rPr lang="en-US" u="sng" dirty="0">
                <a:solidFill>
                  <a:srgbClr val="FFFF00"/>
                </a:solidFill>
                <a:latin typeface="Arial" panose="020B0604020202020204" pitchFamily="34" charset="0"/>
                <a:cs typeface="Arial" panose="020B0604020202020204" pitchFamily="34" charset="0"/>
              </a:rPr>
              <a:t>Potassium</a:t>
            </a:r>
            <a:r>
              <a:rPr lang="en-US" dirty="0">
                <a:solidFill>
                  <a:srgbClr val="FFFF00"/>
                </a:solidFill>
                <a:latin typeface="Arial" panose="020B0604020202020204" pitchFamily="34" charset="0"/>
                <a:cs typeface="Arial" panose="020B0604020202020204" pitchFamily="34" charset="0"/>
              </a:rPr>
              <a:t>?</a:t>
            </a:r>
          </a:p>
        </p:txBody>
      </p:sp>
      <p:pic>
        <p:nvPicPr>
          <p:cNvPr id="1026" name="Picture 2" descr="C:\Users\eprostko\prostkoeric C drive\Field problems\2012\sinyard\SOYBEANS\sbns 03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6644" y="1089499"/>
            <a:ext cx="7038112" cy="49871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94296" y="6257479"/>
            <a:ext cx="6963766" cy="369332"/>
          </a:xfrm>
          <a:prstGeom prst="rect">
            <a:avLst/>
          </a:prstGeom>
          <a:solidFill>
            <a:schemeClr val="tx1"/>
          </a:solidFill>
        </p:spPr>
        <p:txBody>
          <a:bodyPr wrap="none" rtlCol="0">
            <a:spAutoFit/>
          </a:bodyPr>
          <a:lstStyle/>
          <a:p>
            <a:r>
              <a:rPr lang="en-US" dirty="0">
                <a:solidFill>
                  <a:srgbClr val="FFFF00"/>
                </a:solidFill>
                <a:latin typeface="Arial" panose="020B0604020202020204" pitchFamily="34" charset="0"/>
                <a:cs typeface="Arial" panose="020B0604020202020204" pitchFamily="34" charset="0"/>
              </a:rPr>
              <a:t>Soybeans are a </a:t>
            </a:r>
            <a:r>
              <a:rPr lang="en-US" b="1" i="1" u="sng" dirty="0">
                <a:solidFill>
                  <a:srgbClr val="FFFF00"/>
                </a:solidFill>
                <a:latin typeface="Arial" panose="020B0604020202020204" pitchFamily="34" charset="0"/>
                <a:cs typeface="Arial" panose="020B0604020202020204" pitchFamily="34" charset="0"/>
              </a:rPr>
              <a:t>BIG</a:t>
            </a:r>
            <a:r>
              <a:rPr lang="en-US" dirty="0">
                <a:solidFill>
                  <a:srgbClr val="FFFF00"/>
                </a:solidFill>
                <a:latin typeface="Arial" panose="020B0604020202020204" pitchFamily="34" charset="0"/>
                <a:cs typeface="Arial" panose="020B0604020202020204" pitchFamily="34" charset="0"/>
              </a:rPr>
              <a:t> user of potash (1.14 lbs K</a:t>
            </a:r>
            <a:r>
              <a:rPr lang="en-US" baseline="-25000" dirty="0">
                <a:solidFill>
                  <a:srgbClr val="FFFF00"/>
                </a:solidFill>
                <a:latin typeface="Arial" panose="020B0604020202020204" pitchFamily="34" charset="0"/>
                <a:cs typeface="Arial" panose="020B0604020202020204" pitchFamily="34" charset="0"/>
              </a:rPr>
              <a:t>2</a:t>
            </a:r>
            <a:r>
              <a:rPr lang="en-US" dirty="0">
                <a:solidFill>
                  <a:srgbClr val="FFFF00"/>
                </a:solidFill>
                <a:latin typeface="Arial" panose="020B0604020202020204" pitchFamily="34" charset="0"/>
                <a:cs typeface="Arial" panose="020B0604020202020204" pitchFamily="34" charset="0"/>
              </a:rPr>
              <a:t>0 removed/bushel)</a:t>
            </a:r>
          </a:p>
        </p:txBody>
      </p:sp>
    </p:spTree>
    <p:extLst>
      <p:ext uri="{BB962C8B-B14F-4D97-AF65-F5344CB8AC3E}">
        <p14:creationId xmlns:p14="http://schemas.microsoft.com/office/powerpoint/2010/main" val="748157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382" y="128405"/>
            <a:ext cx="7886700" cy="1068119"/>
          </a:xfrm>
        </p:spPr>
        <p:txBody>
          <a:bodyPr/>
          <a:lstStyle/>
          <a:p>
            <a:r>
              <a:rPr lang="en-US"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Herbicide Symptomology</a:t>
            </a:r>
          </a:p>
        </p:txBody>
      </p:sp>
      <p:sp>
        <p:nvSpPr>
          <p:cNvPr id="3" name="Content Placeholder 2"/>
          <p:cNvSpPr>
            <a:spLocks noGrp="1"/>
          </p:cNvSpPr>
          <p:nvPr>
            <p:ph idx="1"/>
          </p:nvPr>
        </p:nvSpPr>
        <p:spPr>
          <a:xfrm>
            <a:off x="478601" y="1196524"/>
            <a:ext cx="8153481" cy="4351338"/>
          </a:xfrm>
        </p:spPr>
        <p:txBody>
          <a:bodyPr>
            <a:normAutofit fontScale="25000" lnSpcReduction="20000"/>
          </a:bodyPr>
          <a:lstStyle/>
          <a:p>
            <a:r>
              <a:rPr lang="en-US" sz="6400" dirty="0"/>
              <a:t>First and foremost, I am available 24/7 if you need me (</a:t>
            </a:r>
            <a:r>
              <a:rPr lang="en-US" sz="6400" b="1" i="1" u="sng" dirty="0"/>
              <a:t>229-392-1034</a:t>
            </a:r>
            <a:r>
              <a:rPr lang="en-US" sz="6400" dirty="0"/>
              <a:t>)</a:t>
            </a:r>
          </a:p>
          <a:p>
            <a:r>
              <a:rPr lang="en-US" sz="6400" u="sng" dirty="0"/>
              <a:t>Purdue University </a:t>
            </a:r>
          </a:p>
          <a:p>
            <a:pPr lvl="1"/>
            <a:r>
              <a:rPr lang="en-US" sz="6400" dirty="0">
                <a:hlinkClick r:id="rId2"/>
              </a:rPr>
              <a:t>https://www.btny.purdue.edu/Extension/Weeds/HerbInj2/InjuryHerb1.html</a:t>
            </a:r>
            <a:endParaRPr lang="en-US" sz="6400" dirty="0"/>
          </a:p>
          <a:p>
            <a:r>
              <a:rPr lang="en-US" sz="6400" u="sng" dirty="0"/>
              <a:t>University of California</a:t>
            </a:r>
          </a:p>
          <a:p>
            <a:pPr lvl="1"/>
            <a:r>
              <a:rPr lang="en-US" sz="6400" dirty="0">
                <a:hlinkClick r:id="rId3"/>
              </a:rPr>
              <a:t>http://herbicidesymptoms.ipm.ucanr.edu/?src=sub</a:t>
            </a:r>
            <a:r>
              <a:rPr lang="en-US" sz="6400" dirty="0"/>
              <a:t>	</a:t>
            </a:r>
          </a:p>
          <a:p>
            <a:r>
              <a:rPr lang="en-US" sz="6400" u="sng" dirty="0"/>
              <a:t>University of Florida</a:t>
            </a:r>
          </a:p>
          <a:p>
            <a:pPr lvl="1"/>
            <a:r>
              <a:rPr lang="en-US" sz="6400" dirty="0"/>
              <a:t>Cotton (</a:t>
            </a:r>
            <a:r>
              <a:rPr lang="en-US" sz="6400" dirty="0">
                <a:hlinkClick r:id="rId4"/>
              </a:rPr>
              <a:t>https://edis.ifas.ufl.edu/pdffiles/AG/AG36700.pdf</a:t>
            </a:r>
            <a:r>
              <a:rPr lang="en-US" sz="6400" dirty="0"/>
              <a:t>)</a:t>
            </a:r>
          </a:p>
          <a:p>
            <a:pPr lvl="1"/>
            <a:r>
              <a:rPr lang="en-US" sz="6400" dirty="0"/>
              <a:t>Corn (</a:t>
            </a:r>
            <a:r>
              <a:rPr lang="en-US" sz="6400" dirty="0">
                <a:hlinkClick r:id="rId5"/>
              </a:rPr>
              <a:t>https://edis.ifas.ufl.edu/pdffiles/AG/AG37400.pdf</a:t>
            </a:r>
            <a:r>
              <a:rPr lang="en-US" sz="6400" dirty="0"/>
              <a:t>)</a:t>
            </a:r>
          </a:p>
          <a:p>
            <a:pPr lvl="1"/>
            <a:r>
              <a:rPr lang="en-US" sz="6400" dirty="0"/>
              <a:t>Peanut (</a:t>
            </a:r>
            <a:r>
              <a:rPr lang="en-US" sz="6400" dirty="0">
                <a:hlinkClick r:id="rId6"/>
              </a:rPr>
              <a:t>https://edis.ifas.ufl.edu/pdffiles/AG/AG33700.pdf</a:t>
            </a:r>
            <a:r>
              <a:rPr lang="en-US" sz="6400" dirty="0"/>
              <a:t>)</a:t>
            </a:r>
          </a:p>
          <a:p>
            <a:r>
              <a:rPr lang="en-US" sz="6400" u="sng" dirty="0"/>
              <a:t>Texas A&amp;M University</a:t>
            </a:r>
          </a:p>
          <a:p>
            <a:pPr lvl="1"/>
            <a:r>
              <a:rPr lang="en-US" sz="6400" dirty="0"/>
              <a:t>Peanut (</a:t>
            </a:r>
            <a:r>
              <a:rPr lang="en-US" sz="6400" dirty="0">
                <a:hlinkClick r:id="rId7"/>
              </a:rPr>
              <a:t>http://publication.tamu.edu/PEANUTS/PUB_peanuts_Peanut%20Herbicide%20Injury%20Symptomology%20Guide.pdf</a:t>
            </a:r>
            <a:r>
              <a:rPr lang="en-US" sz="6400" dirty="0"/>
              <a:t>)</a:t>
            </a:r>
          </a:p>
          <a:p>
            <a:r>
              <a:rPr lang="en-US" sz="6400" u="sng" dirty="0"/>
              <a:t>Montana State University</a:t>
            </a:r>
          </a:p>
          <a:p>
            <a:pPr lvl="1"/>
            <a:r>
              <a:rPr lang="en-US" sz="6400" dirty="0">
                <a:hlinkClick r:id="rId8"/>
              </a:rPr>
              <a:t>https://msuextension.org/pubs/herbicideinjuryguide/index.html</a:t>
            </a:r>
            <a:endParaRPr lang="en-US" sz="6400" dirty="0"/>
          </a:p>
          <a:p>
            <a:r>
              <a:rPr lang="en-US" sz="6400" u="sng" dirty="0"/>
              <a:t>Australia Dept. of Primary Industries</a:t>
            </a:r>
          </a:p>
          <a:p>
            <a:pPr lvl="1"/>
            <a:r>
              <a:rPr lang="en-US" sz="6400" dirty="0"/>
              <a:t>Cotton (</a:t>
            </a:r>
            <a:r>
              <a:rPr lang="en-US" sz="6400" dirty="0">
                <a:hlinkClick r:id="rId9"/>
              </a:rPr>
              <a:t>https://cotton.ces.ncsu.edu/wp-content/uploads/2015/07/CRC-Herbicide-Symptoms.pdf?fwd=no</a:t>
            </a:r>
            <a:r>
              <a:rPr lang="en-US" sz="6400" dirty="0"/>
              <a:t>)</a:t>
            </a:r>
          </a:p>
          <a:p>
            <a:r>
              <a:rPr lang="en-US" sz="6400" u="sng" dirty="0"/>
              <a:t>Oregon State University</a:t>
            </a:r>
          </a:p>
          <a:p>
            <a:pPr lvl="1"/>
            <a:r>
              <a:rPr lang="en-US" sz="6400" dirty="0"/>
              <a:t>Grapes (</a:t>
            </a:r>
            <a:r>
              <a:rPr lang="en-US" sz="6400" dirty="0">
                <a:hlinkClick r:id="rId10"/>
              </a:rPr>
              <a:t>https://catalog.extension.oregonstate.edu/sites/catalog/files/project/pdf/em8860.pdf</a:t>
            </a:r>
            <a:r>
              <a:rPr lang="en-US" sz="6400" dirty="0"/>
              <a:t>)</a:t>
            </a:r>
          </a:p>
          <a:p>
            <a:endParaRPr lang="en-US" sz="6400" dirty="0"/>
          </a:p>
          <a:p>
            <a:pPr lvl="1"/>
            <a:endParaRPr lang="en-US" sz="6400" dirty="0"/>
          </a:p>
          <a:p>
            <a:pPr lvl="1"/>
            <a:endParaRPr lang="en-US" dirty="0"/>
          </a:p>
        </p:txBody>
      </p:sp>
    </p:spTree>
    <p:extLst>
      <p:ext uri="{BB962C8B-B14F-4D97-AF65-F5344CB8AC3E}">
        <p14:creationId xmlns:p14="http://schemas.microsoft.com/office/powerpoint/2010/main" val="604439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Herbicide Injury Problems Are Preventable</a:t>
            </a:r>
          </a:p>
        </p:txBody>
      </p:sp>
      <p:sp>
        <p:nvSpPr>
          <p:cNvPr id="6" name="Content Placeholder 5"/>
          <p:cNvSpPr>
            <a:spLocks noGrp="1"/>
          </p:cNvSpPr>
          <p:nvPr>
            <p:ph idx="1"/>
          </p:nvPr>
        </p:nvSpPr>
        <p:spPr/>
        <p:txBody>
          <a:bodyPr>
            <a:normAutofit lnSpcReduction="10000"/>
          </a:bodyPr>
          <a:lstStyle/>
          <a:p>
            <a:r>
              <a:rPr lang="en-US" dirty="0">
                <a:latin typeface="Arial" panose="020B0604020202020204" pitchFamily="34" charset="0"/>
                <a:cs typeface="Arial" panose="020B0604020202020204" pitchFamily="34" charset="0"/>
              </a:rPr>
              <a:t>Read/follow label</a:t>
            </a:r>
          </a:p>
          <a:p>
            <a:r>
              <a:rPr lang="en-US" dirty="0">
                <a:latin typeface="Arial" panose="020B0604020202020204" pitchFamily="34" charset="0"/>
                <a:cs typeface="Arial" panose="020B0604020202020204" pitchFamily="34" charset="0"/>
              </a:rPr>
              <a:t>Use right rate for soil type</a:t>
            </a:r>
          </a:p>
          <a:p>
            <a:r>
              <a:rPr lang="en-US" dirty="0">
                <a:latin typeface="Arial" panose="020B0604020202020204" pitchFamily="34" charset="0"/>
                <a:cs typeface="Arial" panose="020B0604020202020204" pitchFamily="34" charset="0"/>
              </a:rPr>
              <a:t>Calibrate sprayer</a:t>
            </a:r>
          </a:p>
          <a:p>
            <a:r>
              <a:rPr lang="en-US" dirty="0">
                <a:latin typeface="Arial" panose="020B0604020202020204" pitchFamily="34" charset="0"/>
                <a:cs typeface="Arial" panose="020B0604020202020204" pitchFamily="34" charset="0"/>
              </a:rPr>
              <a:t>Follow labeled crop rotation restrictions</a:t>
            </a:r>
          </a:p>
          <a:p>
            <a:r>
              <a:rPr lang="en-US" dirty="0">
                <a:latin typeface="Arial" panose="020B0604020202020204" pitchFamily="34" charset="0"/>
                <a:cs typeface="Arial" panose="020B0604020202020204" pitchFamily="34" charset="0"/>
              </a:rPr>
              <a:t>Proper sprayer cleanout</a:t>
            </a:r>
          </a:p>
          <a:p>
            <a:pPr lvl="1"/>
            <a:r>
              <a:rPr lang="en-US" i="1" dirty="0">
                <a:latin typeface="Arial" panose="020B0604020202020204" pitchFamily="34" charset="0"/>
                <a:cs typeface="Arial" panose="020B0604020202020204" pitchFamily="34" charset="0"/>
              </a:rPr>
              <a:t>Rush and flush don’t cut it</a:t>
            </a:r>
          </a:p>
          <a:p>
            <a:r>
              <a:rPr lang="en-US" dirty="0">
                <a:latin typeface="Arial" panose="020B0604020202020204" pitchFamily="34" charset="0"/>
                <a:cs typeface="Arial" panose="020B0604020202020204" pitchFamily="34" charset="0"/>
              </a:rPr>
              <a:t>Avoid off-target movement (UPW)</a:t>
            </a:r>
          </a:p>
          <a:p>
            <a:pPr lvl="1"/>
            <a:r>
              <a:rPr lang="en-US" i="1" dirty="0">
                <a:latin typeface="Arial" panose="020B0604020202020204" pitchFamily="34" charset="0"/>
                <a:cs typeface="Arial" panose="020B0604020202020204" pitchFamily="34" charset="0"/>
              </a:rPr>
              <a:t>situational awareness, wind speed/direction, nozzle type, boom height, speed, pressure, etc.</a:t>
            </a:r>
          </a:p>
          <a:p>
            <a:r>
              <a:rPr lang="en-US" dirty="0">
                <a:latin typeface="Arial" panose="020B0604020202020204" pitchFamily="34" charset="0"/>
                <a:cs typeface="Arial" panose="020B0604020202020204" pitchFamily="34" charset="0"/>
              </a:rPr>
              <a:t>Do not put herbicides in unlabeled containers</a:t>
            </a:r>
          </a:p>
        </p:txBody>
      </p:sp>
    </p:spTree>
    <p:extLst>
      <p:ext uri="{BB962C8B-B14F-4D97-AF65-F5344CB8AC3E}">
        <p14:creationId xmlns:p14="http://schemas.microsoft.com/office/powerpoint/2010/main" val="1830266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738" y="104424"/>
            <a:ext cx="8445311" cy="1325563"/>
          </a:xfrm>
        </p:spPr>
        <p:txBody>
          <a:bodyPr>
            <a:normAutofit/>
          </a:bodyPr>
          <a:lstStyle/>
          <a:p>
            <a:r>
              <a:rPr lang="en-US"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Information You Must Collect</a:t>
            </a:r>
            <a:endParaRPr lang="en-US"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381000" y="1219200"/>
            <a:ext cx="4114800" cy="4530725"/>
          </a:xfrm>
        </p:spPr>
        <p:txBody>
          <a:bodyPr>
            <a:normAutofit fontScale="92500" lnSpcReduction="20000"/>
          </a:bodyPr>
          <a:lstStyle/>
          <a:p>
            <a:r>
              <a:rPr lang="en-US" sz="2600" u="sng" dirty="0">
                <a:latin typeface="Arial" panose="020B0604020202020204" pitchFamily="34" charset="0"/>
                <a:cs typeface="Arial" panose="020B0604020202020204" pitchFamily="34" charset="0"/>
              </a:rPr>
              <a:t>At the very least …</a:t>
            </a:r>
          </a:p>
          <a:p>
            <a:pPr lvl="1"/>
            <a:r>
              <a:rPr lang="en-US" sz="2600" i="1" dirty="0">
                <a:latin typeface="Arial" panose="020B0604020202020204" pitchFamily="34" charset="0"/>
                <a:cs typeface="Arial" panose="020B0604020202020204" pitchFamily="34" charset="0"/>
              </a:rPr>
              <a:t>Last year’s crop</a:t>
            </a:r>
          </a:p>
          <a:p>
            <a:pPr lvl="1"/>
            <a:r>
              <a:rPr lang="en-US" sz="2600" i="1" dirty="0">
                <a:latin typeface="Arial" panose="020B0604020202020204" pitchFamily="34" charset="0"/>
                <a:cs typeface="Arial" panose="020B0604020202020204" pitchFamily="34" charset="0"/>
              </a:rPr>
              <a:t>Last year’s pesticides</a:t>
            </a:r>
          </a:p>
          <a:p>
            <a:pPr lvl="1"/>
            <a:r>
              <a:rPr lang="en-US" sz="2600" i="1" dirty="0">
                <a:latin typeface="Arial" panose="020B0604020202020204" pitchFamily="34" charset="0"/>
                <a:cs typeface="Arial" panose="020B0604020202020204" pitchFamily="34" charset="0"/>
              </a:rPr>
              <a:t>This year’s crop and variety</a:t>
            </a:r>
          </a:p>
          <a:p>
            <a:pPr lvl="1"/>
            <a:r>
              <a:rPr lang="en-US" sz="2600" i="1" dirty="0">
                <a:latin typeface="Arial" panose="020B0604020202020204" pitchFamily="34" charset="0"/>
                <a:cs typeface="Arial" panose="020B0604020202020204" pitchFamily="34" charset="0"/>
              </a:rPr>
              <a:t>This year’s pesticides applied</a:t>
            </a:r>
          </a:p>
          <a:p>
            <a:pPr lvl="1"/>
            <a:r>
              <a:rPr lang="en-US" sz="2600" i="1" dirty="0">
                <a:latin typeface="Arial" panose="020B0604020202020204" pitchFamily="34" charset="0"/>
                <a:cs typeface="Arial" panose="020B0604020202020204" pitchFamily="34" charset="0"/>
              </a:rPr>
              <a:t>Last pesticide in sprayer</a:t>
            </a:r>
          </a:p>
          <a:p>
            <a:pPr lvl="1"/>
            <a:r>
              <a:rPr lang="en-US" sz="2600" i="1" dirty="0">
                <a:latin typeface="Arial" panose="020B0604020202020204" pitchFamily="34" charset="0"/>
                <a:cs typeface="Arial" panose="020B0604020202020204" pitchFamily="34" charset="0"/>
              </a:rPr>
              <a:t>Neighboring crops</a:t>
            </a:r>
          </a:p>
          <a:p>
            <a:r>
              <a:rPr lang="en-US" sz="2600" u="sng" dirty="0">
                <a:latin typeface="Arial" panose="020B0604020202020204" pitchFamily="34" charset="0"/>
                <a:cs typeface="Arial" panose="020B0604020202020204" pitchFamily="34" charset="0"/>
              </a:rPr>
              <a:t>Your awesome if you have…</a:t>
            </a:r>
          </a:p>
          <a:p>
            <a:pPr lvl="1"/>
            <a:r>
              <a:rPr lang="en-US" sz="2600" i="1" dirty="0">
                <a:latin typeface="Arial" panose="020B0604020202020204" pitchFamily="34" charset="0"/>
                <a:cs typeface="Arial" panose="020B0604020202020204" pitchFamily="34" charset="0"/>
              </a:rPr>
              <a:t>Soil Test Results</a:t>
            </a:r>
          </a:p>
          <a:p>
            <a:pPr lvl="1"/>
            <a:r>
              <a:rPr lang="en-US" sz="2600" i="1" dirty="0">
                <a:latin typeface="Arial" panose="020B0604020202020204" pitchFamily="34" charset="0"/>
                <a:cs typeface="Arial" panose="020B0604020202020204" pitchFamily="34" charset="0"/>
              </a:rPr>
              <a:t>Nematode Results</a:t>
            </a:r>
          </a:p>
          <a:p>
            <a:endParaRPr lang="en-US" dirty="0"/>
          </a:p>
        </p:txBody>
      </p:sp>
      <p:pic>
        <p:nvPicPr>
          <p:cNvPr id="5" name="Content Placeholder 4"/>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533900" y="1752600"/>
            <a:ext cx="4038600" cy="3028950"/>
          </a:xfrm>
        </p:spPr>
      </p:pic>
    </p:spTree>
    <p:extLst>
      <p:ext uri="{BB962C8B-B14F-4D97-AF65-F5344CB8AC3E}">
        <p14:creationId xmlns:p14="http://schemas.microsoft.com/office/powerpoint/2010/main" val="28080719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1452" y="5179"/>
            <a:ext cx="7886700" cy="1325563"/>
          </a:xfrm>
        </p:spPr>
        <p:txBody>
          <a:bodyPr>
            <a:normAutofit fontScale="90000"/>
          </a:bodyPr>
          <a:lstStyle/>
          <a:p>
            <a:r>
              <a:rPr lang="en-US"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happens when you spray an herbicide (or any pesticide)?</a:t>
            </a:r>
          </a:p>
        </p:txBody>
      </p:sp>
      <p:pic>
        <p:nvPicPr>
          <p:cNvPr id="1026" name="Picture 2" descr="Image result for herbicide fate in environment pics"/>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589111" y="1272376"/>
            <a:ext cx="7969041" cy="53126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073951" y="1531452"/>
            <a:ext cx="607859" cy="369332"/>
          </a:xfrm>
          <a:prstGeom prst="rect">
            <a:avLst/>
          </a:prstGeom>
          <a:noFill/>
        </p:spPr>
        <p:txBody>
          <a:bodyPr wrap="none" rtlCol="0">
            <a:spAutoFit/>
          </a:bodyPr>
          <a:lstStyle/>
          <a:p>
            <a:r>
              <a:rPr lang="en-US" dirty="0" smtClean="0"/>
              <a:t>Drift</a:t>
            </a:r>
            <a:endParaRPr lang="en-US" dirty="0"/>
          </a:p>
        </p:txBody>
      </p:sp>
      <p:cxnSp>
        <p:nvCxnSpPr>
          <p:cNvPr id="10" name="Straight Arrow Connector 9"/>
          <p:cNvCxnSpPr/>
          <p:nvPr/>
        </p:nvCxnSpPr>
        <p:spPr>
          <a:xfrm flipV="1">
            <a:off x="5731537" y="1900784"/>
            <a:ext cx="1377437" cy="13620"/>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13050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5775" y="-33348"/>
            <a:ext cx="8229600" cy="1143000"/>
          </a:xfrm>
        </p:spPr>
        <p:txBody>
          <a:bodyPr/>
          <a:lstStyle/>
          <a:p>
            <a:r>
              <a:rPr lang="en-US" sz="2800"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Know Who to Contact</a:t>
            </a:r>
            <a:br>
              <a:rPr lang="en-US" sz="2800"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800"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(Your Extension Weed Science Team)</a:t>
            </a:r>
            <a:endParaRPr lang="en-US" sz="28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26" name="AutoShape 2" descr="data:image/jpeg;base64,/9j/4AAQSkZJRgABAQAAAQABAAD/2wCEAAkGBwgHBgkIBwgKCgkLDRYPDQwMDRsUFRAWIB0iIiAdHx8kKDQsJCYxJx8fLT0tMTU3Ojo6Iys/RD84QzQ5OjcBCgoKDQwNGg8PGjclHyU3Nzc3Nzc3Nzc3Nzc3Nzc3Nzc3Nzc3Nzc3Nzc3Nzc3Nzc3Nzc3Nzc3Nzc3Nzc3Nzc3N//AABEIAIAAZwMBIgACEQEDEQH/xAAbAAABBQEBAAAAAAAAAAAAAAACAAEEBQYDB//EADYQAAIBAwMBBgUBCAIDAAAAAAECAwAEEQUSITEGEyJBUWEycYGRoRQVI0JiscHR8FJyB0Ph/8QAGgEAAgMBAQAAAAAAAAAAAAAAAAECAwQFBv/EACIRAAICAgICAgMAAAAAAAAAAAABAgMRIQQSEzFBURQyYf/aAAwDAQACEQMRAD8A9e2E03dn1H1oe+HoaQkzU9legth9acJ/NQ95T94PQ0bHoIxjzNQNU1G20uPdKQ7EZVc/k+gqbv8AY1iO0chl1udJhmNQFwemMf8A01CcnFG3hcdX2YfpB3mv3lwrGDeyFc7YBtGP+x5qua6uBIPBMcDJKzgnPoB60mdxGBEgSMDC9Mfnp9MVyL3brgNu9t4YfaqHM71fH6rSSJtp2juYZJIy8m+PGYbhcnHkcj61ptH1aDUwyqDHMoyyk+XqKwV1I2FWRDGwPG4EA+w8vtirLsS8j68wx4FhYt+MU4WvskU8vg1uiVjWGvo3u3HvTjpwKLFMK1ZPMDc0qRNKmAsUse1JHDoHRtynoR0p6QkNijVc0wxTgjnnp1oGGAR5GvJv/I/aYabq1xHDGrXPCoDyFAHxH39BXq24DliQK8Z7f9mZJYjqhHe301w24KeNpJx9hiqLXjGTfwrOjlJezDXOo3985e4uZnJ9WOPtQRS3cLB4riZWX0Y1MsIWhmVbj9OFzyN4JrRXOnRxW3fd2gXbkk+VZZWYeDoQTmuzkyFpPbCeIrbaunfwHjeRyvz9a9E7HT21veGWB+9t7pQqEHOw/wC/avIjZvdTHu3tzk8L3gz9q9L7H2MFlaQyBGB+F1LHg+vzqxNKSYS5TdUq5+j1ADcoNCV96G2kElujA545+dOTWxHBeBFPelS3UqexHnGl9uolYvMHIUECOIjZjPX51Ot+34kVS1nyJcPtb+H296y83ZS3WRoi7wMihhuJwy4HPQeZNdl7L7TlNQgTGPMcisMuR19knHBor/t2hs3a0XZInXcAQwPpUHSe1yRohIkwZRI+D9+v1qnHZ5ULbtQQkjGQhIHyphoSpHsF6pB6gIRmk+UvsWDU3HbiG4uEgt1cJuOefjBHH5qTcwprGnFZlYJydnQHnoayUWgB422XyoqqTllwfpWl1C7/AGfZ4Em8Io8Q+VQld39s28NLf2UUnZ22NxveJEx0RVABqXqthGbWOB1G0Co+kvczO97LtLnISNjwo/zRXmqT3EgX9KwI6lsAf3zSS+TpKSItv2dt8bWRZEPmVH9as7dF0yCRAWdAuRk56VWW99NaOI38UTHg/wDE+lWCOLnKuSNy4PyoWMkZqLRP0btVPb9+Lm2mkikctCVGdox0Jx613TtpcJO/6jSpO6PwGMNn68VitS7NI+sXDzG4VDDEwZYzjLOVwPoKnJ2TsIwB+0L9DwBhGGfzVvnxrJyrFW5N7NHL297vn9lzY8snB/pSrPQdnYGmuIzquoxqmwLksp5GTxmnpPlJabIeOv8Ap30Ts92nv5Fur/U4iUYIqu2TtGc5GPWtO/Y+JoxsnIb1zkUStKviic5rvbzXOeCxHpnNZZciNmpIn1TKt+yF0udtyjDHHhNV8mgalA+WtTKFPRD1/vWqad3B7wuCP5sEVzjmLEhCxx15OarkofAnUmZN9Ou7aTv5dMneFfGYlHUDyz/mrM3FvqNlDcxW0cCkGN4EbcI2U+voRg9KtHleRGAaQZyCM+VVsOkpZRz3ESsFuZy7FvNsDOPoBUq5xw442ToXSeiLLp9uuLkoynP/AK2K59uOtVM5tmc4NyD5AtWkklEcXw5A8sVXTXcbLhbcFj/LWlaR0oyTRXW9nFbFpwhYsPickn812tp4rWQzTNGsaKW/eA7TgcA49TR3EuVw2F9VBqE+nHWIJbXvERmG5S+CAQfehfuV2t9HgvJ9S0oTWs/cWO+Vot/dz7eA4OCCBnHNTxLZalp1u8FpcQPKf3Rt51OAfFyA2OmfLzrzDU9Eu7C7zc3EqzR7QEkgcA44H8OMfWnuNQ1AXcaStmZlZMEDIUc5UYxnyz+a2doyOVtHot9HZ3KX8klvfiPvQqiODLKVwDgjypq83vdf1G0RYoLkxJIS8ihsEEnpxx1/rSpeOIss9PGF6OR/1NGkxU/Gfn50G/z2Cg70DJYAfPpXBenovTROMwlTxAFh8JFOJDjDLtPkQM1IsNHnugkjhIozznHJHyrQ2thBbKNqbmH8TcmtlfGnZt6BySKa0sLm5Cl02pn4m649q4a+5/XCzjUiOGFX9sksP7fmtHc3AgwArM5GQBVdqVq14gaNQJ1HiHqK1/j9INR9jrsXdZMtMuUODzVVI5XOcD3q9uoSEB2kHzFV09oWUsemOlZtnQST2Uc0mTmpOmWVxfXAtLdSXkByx6Ivqat9L7OT30wdwY4vUjitjpumW2mwlLdeW+Jz1ar6a5SeWV33whFxXsrtZsNllAQSyQJsLHksPU1nZLW0lKvJBbyMPhZoxkfWvQdvhweh+tUGq9nYpA81kgD9TFnA+lR5XHk33gc1Mxt32c0S9kMlzYQu54JBP+aerIxGIlWJVl4YPSrn+eS1ljyISAEbSPqav+z+kxybb2YEpn90p/qao9JtTe3sUCDw48R9FHWt8oVEVUGFAAA9K1cShTfaQg80qHz4p811gEcGgZAWznBo6WMmgRVanZNKVZFyxbBCjr70K20Ntt3xiabrtHRasZd8rbIzhfM0yQKvlz61Dxxzks8ssYOBmnl290Fj/wCWRnNSA5VfGhJ9uaIACn+VWFYIJkOcYAo8UqVAEHUtJgvsM3glH8YHl70qnGlVMqK5PLQzN9jbdVgluupY7FPt51os8/Sq3s/B+m0mBSMEgt9zn/FT8gtj2ooj1rSA6A7V9zT9B70IOeT0FOvPJq0QQFMSS2B5daTHAoUyQfUmgAgAo4pUzZ4B4p/OgBU1Vmra9Z6WIP1G4rMcbgOF55zUuwmee1SWTb4+V2dCvl+KMk3CSXZrRJpE4FNQufDQQHJpUDHoKemAPCqFAwB0riX8Rx1o2bqK4Z8f5oAmJ4gB6V06CuURwox5inLCkA7HNOlcycLzTltqD1oALO4k+XlXKdJyUe3lCMp5UjIf2P8AvnXReFFODTAoNTsYblHXVrcGFm3LtOQjEnIz6Hg/erPTZUMCQKu0xrgALgYHAxUxhkYPQ+tRUsoIm3wK0POWEZwG+YoJOTaw2ScmmY5x86bdQu4AQnoDmgiFkbyT0A5pVyXx/H0PWlTwB//Z"/>
          <p:cNvSpPr>
            <a:spLocks noChangeAspect="1" noChangeArrowheads="1"/>
          </p:cNvSpPr>
          <p:nvPr/>
        </p:nvSpPr>
        <p:spPr bwMode="auto">
          <a:xfrm>
            <a:off x="155575" y="-579438"/>
            <a:ext cx="981075" cy="12192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
        <p:nvSpPr>
          <p:cNvPr id="1028" name="AutoShape 4" descr="data:image/jpeg;base64,/9j/4AAQSkZJRgABAQAAAQABAAD/2wCEAAkGBwgHBgkIBwgKCgkLDRYPDQwMDRsUFRAWIB0iIiAdHx8kKDQsJCYxJx8fLT0tMTU3Ojo6Iys/RD84QzQ5OjcBCgoKDQwNGg8PGjclHyU3Nzc3Nzc3Nzc3Nzc3Nzc3Nzc3Nzc3Nzc3Nzc3Nzc3Nzc3Nzc3Nzc3Nzc3Nzc3Nzc3N//AABEIAIAAZwMBIgACEQEDEQH/xAAbAAABBQEBAAAAAAAAAAAAAAACAAEEBQYDB//EADYQAAIBAwMBBgUBCAIDAAAAAAECAwAEEQUSITEGEyJBUWEycYGRoRQVI0JiscHR8FJyB0Ph/8QAGgEAAgMBAQAAAAAAAAAAAAAAAAECAwQFBv/EACIRAAICAgICAgMAAAAAAAAAAAABAgMRIQQSEzFBURQyYf/aAAwDAQACEQMRAD8A9e2E03dn1H1oe+HoaQkzU9legth9acJ/NQ95T94PQ0bHoIxjzNQNU1G20uPdKQ7EZVc/k+gqbv8AY1iO0chl1udJhmNQFwemMf8A01CcnFG3hcdX2YfpB3mv3lwrGDeyFc7YBtGP+x5qua6uBIPBMcDJKzgnPoB60mdxGBEgSMDC9Mfnp9MVyL3brgNu9t4YfaqHM71fH6rSSJtp2juYZJIy8m+PGYbhcnHkcj61ptH1aDUwyqDHMoyyk+XqKwV1I2FWRDGwPG4EA+w8vtirLsS8j68wx4FhYt+MU4WvskU8vg1uiVjWGvo3u3HvTjpwKLFMK1ZPMDc0qRNKmAsUse1JHDoHRtynoR0p6QkNijVc0wxTgjnnp1oGGAR5GvJv/I/aYabq1xHDGrXPCoDyFAHxH39BXq24DliQK8Z7f9mZJYjqhHe301w24KeNpJx9hiqLXjGTfwrOjlJezDXOo3985e4uZnJ9WOPtQRS3cLB4riZWX0Y1MsIWhmVbj9OFzyN4JrRXOnRxW3fd2gXbkk+VZZWYeDoQTmuzkyFpPbCeIrbaunfwHjeRyvz9a9E7HT21veGWB+9t7pQqEHOw/wC/avIjZvdTHu3tzk8L3gz9q9L7H2MFlaQyBGB+F1LHg+vzqxNKSYS5TdUq5+j1ADcoNCV96G2kElujA545+dOTWxHBeBFPelS3UqexHnGl9uolYvMHIUECOIjZjPX51Ot+34kVS1nyJcPtb+H296y83ZS3WRoi7wMihhuJwy4HPQeZNdl7L7TlNQgTGPMcisMuR19knHBor/t2hs3a0XZInXcAQwPpUHSe1yRohIkwZRI+D9+v1qnHZ5ULbtQQkjGQhIHyphoSpHsF6pB6gIRmk+UvsWDU3HbiG4uEgt1cJuOefjBHH5qTcwprGnFZlYJydnQHnoayUWgB422XyoqqTllwfpWl1C7/AGfZ4Em8Io8Q+VQld39s28NLf2UUnZ22NxveJEx0RVABqXqthGbWOB1G0Co+kvczO97LtLnISNjwo/zRXmqT3EgX9KwI6lsAf3zSS+TpKSItv2dt8bWRZEPmVH9as7dF0yCRAWdAuRk56VWW99NaOI38UTHg/wDE+lWCOLnKuSNy4PyoWMkZqLRP0btVPb9+Lm2mkikctCVGdox0Jx613TtpcJO/6jSpO6PwGMNn68VitS7NI+sXDzG4VDDEwZYzjLOVwPoKnJ2TsIwB+0L9DwBhGGfzVvnxrJyrFW5N7NHL297vn9lzY8snB/pSrPQdnYGmuIzquoxqmwLksp5GTxmnpPlJabIeOv8Ap30Ts92nv5Fur/U4iUYIqu2TtGc5GPWtO/Y+JoxsnIb1zkUStKviic5rvbzXOeCxHpnNZZciNmpIn1TKt+yF0udtyjDHHhNV8mgalA+WtTKFPRD1/vWqad3B7wuCP5sEVzjmLEhCxx15OarkofAnUmZN9Ou7aTv5dMneFfGYlHUDyz/mrM3FvqNlDcxW0cCkGN4EbcI2U+voRg9KtHleRGAaQZyCM+VVsOkpZRz3ESsFuZy7FvNsDOPoBUq5xw442ToXSeiLLp9uuLkoynP/AK2K59uOtVM5tmc4NyD5AtWkklEcXw5A8sVXTXcbLhbcFj/LWlaR0oyTRXW9nFbFpwhYsPickn812tp4rWQzTNGsaKW/eA7TgcA49TR3EuVw2F9VBqE+nHWIJbXvERmG5S+CAQfehfuV2t9HgvJ9S0oTWs/cWO+Vot/dz7eA4OCCBnHNTxLZalp1u8FpcQPKf3Rt51OAfFyA2OmfLzrzDU9Eu7C7zc3EqzR7QEkgcA44H8OMfWnuNQ1AXcaStmZlZMEDIUc5UYxnyz+a2doyOVtHot9HZ3KX8klvfiPvQqiODLKVwDgjypq83vdf1G0RYoLkxJIS8ihsEEnpxx1/rSpeOIss9PGF6OR/1NGkxU/Gfn50G/z2Cg70DJYAfPpXBenovTROMwlTxAFh8JFOJDjDLtPkQM1IsNHnugkjhIozznHJHyrQ2thBbKNqbmH8TcmtlfGnZt6BySKa0sLm5Cl02pn4m649q4a+5/XCzjUiOGFX9sksP7fmtHc3AgwArM5GQBVdqVq14gaNQJ1HiHqK1/j9INR9jrsXdZMtMuUODzVVI5XOcD3q9uoSEB2kHzFV09oWUsemOlZtnQST2Uc0mTmpOmWVxfXAtLdSXkByx6Ivqat9L7OT30wdwY4vUjitjpumW2mwlLdeW+Jz1ar6a5SeWV33whFxXsrtZsNllAQSyQJsLHksPU1nZLW0lKvJBbyMPhZoxkfWvQdvhweh+tUGq9nYpA81kgD9TFnA+lR5XHk33gc1Mxt32c0S9kMlzYQu54JBP+aerIxGIlWJVl4YPSrn+eS1ljyISAEbSPqav+z+kxybb2YEpn90p/qao9JtTe3sUCDw48R9FHWt8oVEVUGFAAA9K1cShTfaQg80qHz4p811gEcGgZAWznBo6WMmgRVanZNKVZFyxbBCjr70K20Ntt3xiabrtHRasZd8rbIzhfM0yQKvlz61Dxxzks8ssYOBmnl290Fj/wCWRnNSA5VfGhJ9uaIACn+VWFYIJkOcYAo8UqVAEHUtJgvsM3glH8YHl70qnGlVMqK5PLQzN9jbdVgluupY7FPt51os8/Sq3s/B+m0mBSMEgt9zn/FT8gtj2ooj1rSA6A7V9zT9B70IOeT0FOvPJq0QQFMSS2B5daTHAoUyQfUmgAgAo4pUzZ4B4p/OgBU1Vmra9Z6WIP1G4rMcbgOF55zUuwmee1SWTb4+V2dCvl+KMk3CSXZrRJpE4FNQufDQQHJpUDHoKemAPCqFAwB0riX8Rx1o2bqK4Z8f5oAmJ4gB6V06CuURwox5inLCkA7HNOlcycLzTltqD1oALO4k+XlXKdJyUe3lCMp5UjIf2P8AvnXReFFODTAoNTsYblHXVrcGFm3LtOQjEnIz6Hg/erPTZUMCQKu0xrgALgYHAxUxhkYPQ+tRUsoIm3wK0POWEZwG+YoJOTaw2ScmmY5x86bdQu4AQnoDmgiFkbyT0A5pVyXx/H0PWlTwB//Z"/>
          <p:cNvSpPr>
            <a:spLocks noChangeAspect="1" noChangeArrowheads="1"/>
          </p:cNvSpPr>
          <p:nvPr/>
        </p:nvSpPr>
        <p:spPr bwMode="auto">
          <a:xfrm>
            <a:off x="155575" y="-579438"/>
            <a:ext cx="981075" cy="12192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
        <p:nvSpPr>
          <p:cNvPr id="1034" name="AutoShape 10" descr="data:image/jpeg;base64,/9j/4AAQSkZJRgABAQAAAQABAAD/2wCEAAkGBhQSEBQUEhQUFRUWFBUWFRUUFBQUFBUUFBQVFBQUFBQXHCYeFxkjGRUUHy8gIycpLCwsFR4xNTAqNSYrLCkBCQoKDgwOFw8PFykgHB8pKSkpKSkpLCkpKSkpKSksLCwqKSwsKSksKSwpKSkpKSwsKSwsKSksKSkpKSwpLCkpKf/AABEIARMAuAMBIgACEQEDEQH/xAAcAAABBQEBAQAAAAAAAAAAAAAEAAIDBQYBBwj/xAA+EAABAwIEAwYDBwIFBAMAAAABAAIDBBEFEiExQVFhBhMicYGhMpGxB0JScsHR8BQjM2KCwuEWJFOyFUNj/8QAGgEAAwEBAQEAAAAAAAAAAAAAAAECAwQFBv/EACgRAAICAQUAAgEDBQAAAAAAAAABAhEDBBIhMUETUSMiYbEUMkKB8P/aAAwDAQACEQMRAD8A8wZEpRCpGMU7WLdMxaBhEntYihEntgWiZDBQ1Pa1FiBPZTqkxAZjUZjVkaZMNMrRIE1pRMbCiv6LKLvIYObzb5Dc+gTDiVMzd737f4bMoPTO/pxyrOWSMe2XGEn0hhhTTAk/tDF92F3+uUb+TWBcPaSO3+C3T/8ASTVZf1ETT4ZDXRKN0ak/6hiv4obDpI6466j2UkeI0zjYGQcBfLbzPRUtRATwyBS1NLVYSUotdhzN5j9RwQ/dLoi1JWjFpp0wcMTmNU/crscSGhpijiRLI06GJEBixkWiARp2VSFqa4LFmqGhiS6HJKaLKWNqna1MYpmrRIxbJGNUrQo2lOurSZNkwUrGoZpRUKdCHd2qzFMTDPCzV3E8G/uUXiVYWNyt+Ij5DmqiHC3H1XPmy7f0o3xYt3LAPE83c4k9Tc/zVIw9Pmr6nwqw1/RdkoRlI38temh4rj3Hb8Zm5XfzyUTm9PmrOoo+Q/b/AIQxp7KkzNoDMRXMiOEKToFViobQYrJEdDod/Jaamc2VuZnqOIPkssYkTh1UYnAj1HMLTHkcHaInBSVM0v8ATLrKVGU07ZGhzePt0UmRd6nuVo4nFp0wdsCRapyVG5ZstEDgonKdwUEgU0VZE4pLhCSKHZVNcnh6WRIMW6Rg2SMep2FChStctNpFhLQiYzZCxPVnhtP3jwPU35KJ/oi5fRcFukok+GYCZDncPi26DgEecFu61vr9FpqWlFtEXHh1+HqvAlJyds+hhiUVRi5sCy630vzv7lA1NL4i4DfQ6AXvpyXo9ThAcLW9uKrqrDA3TkbcLHqjoeyzzGooXNdqDrtwQU8fDl7L0DFMJzagBZ2rww5tgFakZywtGfig+SndT34I8Udk4RK7M9hQ1VPlKHyq7qqe/BVskCpMxaouuycuYuiO5BLfzDX/AIVzlWY7Pzd3UxuvazxstxilMGTPaLWvcflOo9iuvTy7icuePTKiRQPkU86DeF2bbOZM7mTHLgUpapcaHYOQup5CSiirKoBdyp7ApAxbpGDZBkTwxSiJPEa2RDI42rQ9mRZxN+n8+apO7V/2Y1Nut1za7jCzq0SvMjZ0at6UXCqaYWR0byOi+fR9M1wHTOVZiOuynfLcIKqcSFbM4qirqH6FZzEHarQVjLBUE8eqk1lyiteNVGVO9mqhcrRyyRBIUDLFdGPGqikZpdaI5pADPC4HkQV6F2gkzOik/wDJBG7hwu3/AGhYGVq19PL3uHxO4xSOiJ5hwzt+ViunTv8AIv3OXOrgwSQoZ4RGVIwr1qo84EDU9wU/crhjUSKQKQkp3RriyKKaJFxsQ8DFZ08C1RkxrYUu6R7KZPNIrUhUVpiVx2XZaV35R9SoG0qtsLaGanqPPUFc2ud4WdWh4zI0sTNkfGxUrMUytvlJ5qKLtcwvykAeq8FUfRuVl+4IaVmiip8RDtlBV4gG36bqrFRDWR6LP1EJJKkxLtM1un89kDHjheNGE9dgkG9LghnisFXyFEVWIP5AeqCM999FUTCUrOkIZ4sigo5Y77LRGUlaAyxH4fiMgiLAbRh+YgAXe8CwuSDoBf5pR0/Pdca05i0DwjQfLX3T3fQowXpawTCQB7QBckFo2BHJEiJAdm4jkfyzn2VzlXr4ZuWNNnlaiChlkl0BuiURjRrwoHq7MQR7Ul2QpKaGVlJGriniVbThW1KUrFQVHCp2wLsSIjKVjogFMiYKMu0G+hHopWNRNI2zr9P2WOpleJ/96dOkj+WP+/4KeanrXvIjytaNOBNugO6oq3Ca0PBIBbd+Zz8nPwZQLEab6r0R0eYafz1VVPhD3m7n2HQE/UryU68Pd+K/SDsw12oe0t89j5FCdq5Ml7GyvKGibFsSb7km5KynaqfM4tQka1SZkoWySvIYOO5sAOuqvqrsb3kQDZchsMzi57jcG5ytuAARprdQ0NCBYlailwkOaNTboSq3Pw5lh3dmLqcCDTlje97umwT6fCHDWQ+62VRQtjbZo9SqGZwBN/ZK2yvhSK2Ztjomgp1Q65TCLLRGLHsO9t+Co6arc2TLcnU3vzV3A7X0QmHUA+Nw8dySjoUTV4TS5Yr/AInOd80U5FRxeBv5W/QIeVq9nEqgkeJllunJ/uCylBTSIidyrqh6ujMZJKkhiUk2gHwK2pQqumVpTlZFMsokRGENE5TtkRQWEtU8MtigXzprJ1z6mP42dmia+aJpaSfTVQ1mKxt0Ko6nEsrd/dVWCPM0/eHVrSbcr8P50XlH0LSs1wBfrtpssPj/AIXOK2QxdsbCHbrCYzXBxP1KpEylUWRUteQASNP0WuwqvaWjKRsPosJNjDMuUakDgP12Xez1U5osefP2Q4+mKmrqzdYrU+FZasejZ6/MNd1U1D9UI2lJbSAO1T3FR2XQVocLHRb+iJwWiL3hoNrnfkhW7qx7P3dURtB0BJtw0aT8/wB0LlpCbqLaNf3QAAGwAHoBZC1DEYShZyvZSPDbKqpYqmparqoVZUMWqRDKxySkkYkqokbTyKwhnVRFIiGTLKMSpMuWVakbU3VO2VFQPWygiNxZtfdTRDVDwBGRxrPJjUouP2a4smyal9FTjlI97mtb8JIB8kdhkzYmAFvd65Rc6EjhfmrGMA7o5lAyVjmPALXAgg67r5t2nTPqbupIrqqnEg1Cy2I9niSTrYK+oMIbTPc14c6I2IIc4uY4WBAtrlI5bEddOVcdO4ty1TgOIcbHjYEOAI4bqroibXUkzFnD8pTnStjF3OAVtXYfHqGl7/G3W5ALQWk2PEWvsqmowZr3ku0bcWaN9BbUq077Mqf+KGYdipnflY1xaN3EWHor+sw7IwG+pT6CibG0ANAA2AU2MyXA8lm3zwVFUnZQuXY2rlk9+gWlmRHdXnYxn/cBx1DBc+uw9iqNrTbQXJ0t1PBbDA6Huow37x1ceZ/bgqRlklUa+y0rmhryBtuPIi4+qBlerLE3syscW32Y8hxBBtodbjYeyrMSgyEWN2uaHNOxsb6HrovXw5IzpenkZIOPPgDO5V8wRcjkM9ddUYWCPauJ8gSUMZQxSImNyChR0DVMWNoKhCOp2qCBis6aBabydoVSsVjDEoKeOyOjCyci0iOpjy+Iev6H+dEXQThT0tE6TRrbjYnh6lC1eHOppAHWLXfC4c+LfNeRq8aUty97PZ0eZuOyXnQ+ubrfj9fNVc2JW/8AqB62/wCVdSkEIWWhDguRNnqc0ZSsnc83IsoqakJdqr2opWt0sobtaC7zsixOL7YDUyZf2VfWVWYqOuqru0QzHXTo5ZT5JGhceLp9rBEUdJmcL/L91SM5SSCsGobuDiPL91pWeEIelgDQpah1mq0cknudlfWTOe9sY2LgXeTdVdy0AkhFzlLTYE6jW2h6Xtr1VdhFEXEyHjo38v8Ayr1oFnNPFvvwKuE3F2iZRTVMyNdSPiNni3I7tPVrhoUE962tA+12vAcw7tIDh5gHS6GxLsa14LqdwafwEnKegJ1b63HUL08erjLiXBxywNf2mMeUk+upHxOLZGlrhwI9xzHUJLosxozlOj4UBAjoVyqRu4llShXFMVTU5Wy7OdmXSjO+7WcAPid16BVKaStkqLbpENHA55s0EnkFqsM7OgDNJYn8P3R581Y0eGsjbZoAH18zxRLtlxzzuXC4OiOJLsjjZbQbDS2wvyT6nDGzRujf94b8Q4bEeSmhj4/Lon5vEPksDXowFTC6J5jk3GoPBw5j3+SjmxNo00W4xzAmVLLG4I2cPiB5jmOYXluN4HPTv8QDh91w2cOY/bgsJRo9HHqE1T7JsRqgRe6ztbiBcbDySqahzjroomxga6eZ/QISLnmtUiB8dtOJT447bqWOEn4Gl3+Y6N+ZRUODE6yO9AnVnK5pAsDC53hFz7BaPDsNy6ncpUcFhZjbdeKtYaa2pVmDlZxsdghZIDK4NGgvqeiOyFx00A3KPw2l0zW0OjfLifX9ECJqKkAGg0GnyUcUOZ7ulv1v+it4YLN9FWwHLKeqYiH+nLXXtpsiGWCszD4blASw2N+HEpiIqoRyNySszjk4bdQdx6LqKmpbgJK1OS6ZLin2jwmJiNiCGiK9K7E9iL2mqG66FrDsORcOfTh9OlyUVbMqsi7IdjnPtLMLM3awjV3U9Oi9DjYALAaJ+QBdDVzSk5Pk2jFI5dcAuU5+ifEyykZIE22nrddcU626AJGhZ3tt2gpaWD/unA5/gjFjJI4fhb/u2Cm7T9pP6SnLmgOlcCI2HYuH3nf5RcX8wOK+fMZxGWofmlLpZXWzuOpMjtmtGwa24aGjbXmjvgOuT1AdmKeVzQTIxzwDlu0gEi+UO48r6jqjP+lIWfCwacT4j8yvP6rtJNSd0wPzva1t8/ivY3A4GwN7dLL2HD6tlTTxzM2kYHW5HZ7fMOBHoski3Jvsy8uFDko24X0WkqIjwCFNG4qibK5kIap4qQv6BWEGG812tlDRlG+3meSAAzBmIjZtxPTiVbRQi4aNhp6JlHS5Glx+Io6ji4poY6RtmlUbR4/VXtabMVNA27kxFwB4E3uLDa49/NStZou5rIAgbDouqQnkkgR512G7FWDZ52+I2MbHcB91xHM8BwGvl6ZAywtyQsI3d8vPmjA2zR13TcnJiSo6EnFK6ba++yBnYxfU+ilCaE4oAXLzScUjv6LhOqAPOvtNieKiJwvlMTg3lcuufXZedx0OSaeR41itYHYyPHgv5C5+S9v7bUgkpm6XcHtyc7k2I+X0Xk3b2HuXvZ957mvd0tFGLn5H3Wb/AJK8MjWTFz3vfqdNh02A8rL0/wCxrEnmnmjd8DZM0f8AlJHjb5XsfO/NeZNjs0X3O97cddPQBeq/ZdRllGXfjf4fNzgB/Oirwk2srwNeaiHiNgE8Ubi63z2HHXU8EeyENFz7oAAq5BFGSeSEwmgLj3sg1Pwt/C39ym1A7+cM+6Dmd6bBXkgsLBBQJK25twRkLdFBk1sjANExAGIu8NkHhkVySp8XOoU+FxWZdABLmqMhSlNKYiFwXU4hJACLfE1vBTylDwuvL5AqeRShiAT0xhT2hMDoXWhcKc1MQ2+pUd7lPbskwIAGxatjgidPM6zImEknh5c3HQDztxXz5i3bR1XJJM+GJwe9xbmDszWAhrG5mnWwaOHNaX7bu2RdIKKJ3hZZ01uLyLtafyg383dFjIKljYWNMLdG7+G5JIdf4b89L8UUvQ58IpKxspaA0sJcNnZm6kg76jhzX0F2cwxsUMMTfhY0SE8zq1nvmPoF8/QujJuGua64tqC29xpzAIzey+ksK1jzc7AflYMo98x9UqXgBYF79UBilRkbb1P881YF1gSVna6QyPDeZ9hshjQdgFLZped3G6NGrj0Tg3KwDolTts0nmgDkTbuJU5TYmpyYiqxobFGUI8AQ2Mt8ARNCf7bfJIZIU0lOeU1vNMQ15AFykqSvxEyPyM/nVJKx0XFANXIh6jphZxTpEkA5myemArpKYhy67Y/zdcCT+ATATdlS9pe0Ap4Xu4taTbyF1Z1c+Vt15J9oGP2FiMweS217eEDU38y1JgYZzmzSuknBJe85nt3JPicS39UVU0ERPgnj5WdYHY23I6DhupqGSB43yuPB1mcwAD8J0A5eqjq8JB8QbpvfcXF98t9LBw9DyUtOwTOUmDOD2kujc0OucrwTYa7X1vZe/YC+9PF+Rv0Xz5hlG1srTpoXcddibkW15L6A7ORkU0V9ywH0tomh2F4lNlbbmqnBI+8lc/gNAudoq217flHmVY4JS93COZ1R2x9IKkNypjoFFGNVI9USdbsuZkrpmZAA2Ji8ZTsNdeJqdVi7Ch8Jd/bI5EpAGPVV2lxPuYrDVztAOJJ4K4ssm1n9VXFx/wAOH5Zv59EMaLDCcN7tt3avIBJ6ndJW8bfvc9h05pIFY6Lddl3ShcmyO8SSAeEhumkpzUwHtXCdT8k4FQl1gmBS9pa3K2115F2oqYZJskjnsc0fEAHN8Qvq3e+y9J7USjc9B815RjVJKZZHlmZrnEgt1sOA56AfNR6PwrXYade7cJG82nXa/wAO/smOgmi1AkYOYuBw3tpxTDGQ67czXA9QQb2tzCJbicjdS48ddL2BsVW5k7UWPYtr6uthgfYtLi57soDsjG5nDMLbhoGvML6Ba4AE7AD2HALx77L6sSV2rWgshk1aLEAljbHn5kr1XFKkRwk+vyRY6M/LeeqawbA3ctg8WAA4LN9jaa+eZ27jp5LRvSQ2OiC44ruwTXFMQ4nRRKRxQ+ZADpNQULhe7h1RDXKCkFpT1QBLi9X3UL3cgVX9mqG0LbjV3jf1J2B/nBR9qT3ndwj77wD+UeJ3sPdXcMeVoCXo/Bzykhq+pysJ6JJ2IJjOigKlkNm25qJ4sEgHtKkBUMR0UrQmA57tPNQTOTpJAh6h4QBh+21WRo0EncDyB/ZYCStmab92bbnwnbib+quftJxA5hlJGo1Fx139FlqTtJNHuQ8a/F8Xo8a/O6lwb5BtB/8A8pG8eNpItuRax8xtqTx5cgmPw2J40kcNhrZw+IgnQeXy66MFVSy/EXxOdqQ7Vlz/AJgDYegTnYOR4oHCQb+BwJHHWxtbzU3QV9Gm+zLDe6rHFrg/NHlBtbUuBI67ey3HauozFsbd3ENHlxKzP2XwOzzSPBaYvDY/iIFh/wCxWnwqLvq5xOrY2+YzH+FOxo0WGUvdxMYOAU53U7mBQlisQiuFJoXHlAHHnRA97uipXaKunksUMB7Kizh5qYvyvuqwG8jfNF4q6yQwel/u1hdwjZ7vP7N91eOcqfs4zwSP/FIR6Ns3f0Vo5yS6Ao+1FZljP86Lip+11TceoHyBXEikbeR2vkmSO0THOSl2HmrIJY9k5z7BNjKGxGfK0oAra2sLn5Qn18pZDc8EDQi77qTtbNkpj10SGeT9psWd3xLXEfrqP2Weqa5khu5mU66x8eV2n63VnibGmU5wToAMps4E2todDuhI6KAn4yw66PGxHAnb+ddBOhPk7S4fG/aZvDKC3KeI8WYgDYbE7j0hkw+Rjszb6bPYTxNtCNd0XPh7mC9rt4OaLix19FHhQeZWMhcQ572sAB0u5wG3nb5JqdicT1nsLC6LC2PkJL5nOlJcbnIPCwXPCzb/AOpaXsXT2hdId5Hl3psFXY7aOLu2bMjEbfQBo+gWiwlmSFjdrNAU+j8DyU0uTVzMqAcVC4XOie9NJsEAB1L7BZ2rqCXaFW+I1VgqaeBu4NtfNS2ND8LzOmbfYbqwxqoAueDQXH0F0JgLm57g3u0kaEaXGvuoO1Uh7p4G7y2Mebzb6XSvgfpZ9j7iiYT94uPndxVhVSZWk9EqKm7qKNn4GBvmQNT80BjE/gsjpB6Y3tHNe3+o/QJITH5PGByaPe5SUoo9MCU3DzSSWhmTxKmxxxskkhggXChqhO3R/tMHN4SSS8H6eYY6wGeUn8T/AGYAFTzsFz+Ue4N/oFxJSuyWOpcSkjeGseQCRpoRuOB2XpXZfDIjVwPLG5g4uBtqHBjiD80kkp8NFR6ZocSN3i//AJG/+y08PwBJJWgJ27LvFJJUI7IhpikkgRnsYOo81VV0hyb/AM1XUlmy0H4M20ht+BvuXfsm4mL1dI06gzuJHVsTy35FJJHgemjqCqbGDoupJMEYLGT/AHXeY+gSSSQim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
        <p:nvSpPr>
          <p:cNvPr id="1036" name="AutoShape 12" descr="data:image/jpeg;base64,/9j/4AAQSkZJRgABAQAAAQABAAD/2wCEAAkGBhQSEBQUEhQUFRUWFBUWFRUUFBQUFBUUFBQVFBQUFBQXHCYeFxkjGRUUHy8gIycpLCwsFR4xNTAqNSYrLCkBCQoKDgwOFw8PFykgHB8pKSkpKSkpLCkpKSkpKSksLCwqKSwsKSksKSwpKSkpKSwsKSwsKSksKSkpKSwpLCkpKf/AABEIARMAuAMBIgACEQEDEQH/xAAcAAABBQEBAQAAAAAAAAAAAAAEAAIDBQYBBwj/xAA+EAABAwIEAwYDBwIFBAMAAAABAAIDBBEFEiExQVFhBhMicYGhMpGxB0JScsHR8BQjM2KCwuEWJFOyFUNj/8QAGgEAAwEBAQEAAAAAAAAAAAAAAAECAwQFBv/EACgRAAICAQUAAgEDBQAAAAAAAAABAhEDBBIhMUETUSMiYbEUMkKB8P/aAAwDAQACEQMRAD8A8wZEpRCpGMU7WLdMxaBhEntYihEntgWiZDBQ1Pa1FiBPZTqkxAZjUZjVkaZMNMrRIE1pRMbCiv6LKLvIYObzb5Dc+gTDiVMzd737f4bMoPTO/pxyrOWSMe2XGEn0hhhTTAk/tDF92F3+uUb+TWBcPaSO3+C3T/8ASTVZf1ETT4ZDXRKN0ak/6hiv4obDpI6466j2UkeI0zjYGQcBfLbzPRUtRATwyBS1NLVYSUotdhzN5j9RwQ/dLoi1JWjFpp0wcMTmNU/crscSGhpijiRLI06GJEBixkWiARp2VSFqa4LFmqGhiS6HJKaLKWNqna1MYpmrRIxbJGNUrQo2lOurSZNkwUrGoZpRUKdCHd2qzFMTDPCzV3E8G/uUXiVYWNyt+Ij5DmqiHC3H1XPmy7f0o3xYt3LAPE83c4k9Tc/zVIw9Pmr6nwqw1/RdkoRlI38temh4rj3Hb8Zm5XfzyUTm9PmrOoo+Q/b/AIQxp7KkzNoDMRXMiOEKToFViobQYrJEdDod/Jaamc2VuZnqOIPkssYkTh1UYnAj1HMLTHkcHaInBSVM0v8ATLrKVGU07ZGhzePt0UmRd6nuVo4nFp0wdsCRapyVG5ZstEDgonKdwUEgU0VZE4pLhCSKHZVNcnh6WRIMW6Rg2SMep2FChStctNpFhLQiYzZCxPVnhtP3jwPU35KJ/oi5fRcFukok+GYCZDncPi26DgEecFu61vr9FpqWlFtEXHh1+HqvAlJyds+hhiUVRi5sCy630vzv7lA1NL4i4DfQ6AXvpyXo9ThAcLW9uKrqrDA3TkbcLHqjoeyzzGooXNdqDrtwQU8fDl7L0DFMJzagBZ2rww5tgFakZywtGfig+SndT34I8Udk4RK7M9hQ1VPlKHyq7qqe/BVskCpMxaouuycuYuiO5BLfzDX/AIVzlWY7Pzd3UxuvazxstxilMGTPaLWvcflOo9iuvTy7icuePTKiRQPkU86DeF2bbOZM7mTHLgUpapcaHYOQup5CSiirKoBdyp7ApAxbpGDZBkTwxSiJPEa2RDI42rQ9mRZxN+n8+apO7V/2Y1Nut1za7jCzq0SvMjZ0at6UXCqaYWR0byOi+fR9M1wHTOVZiOuynfLcIKqcSFbM4qirqH6FZzEHarQVjLBUE8eqk1lyiteNVGVO9mqhcrRyyRBIUDLFdGPGqikZpdaI5pADPC4HkQV6F2gkzOik/wDJBG7hwu3/AGhYGVq19PL3uHxO4xSOiJ5hwzt+ViunTv8AIv3OXOrgwSQoZ4RGVIwr1qo84EDU9wU/crhjUSKQKQkp3RriyKKaJFxsQ8DFZ08C1RkxrYUu6R7KZPNIrUhUVpiVx2XZaV35R9SoG0qtsLaGanqPPUFc2ud4WdWh4zI0sTNkfGxUrMUytvlJ5qKLtcwvykAeq8FUfRuVl+4IaVmiip8RDtlBV4gG36bqrFRDWR6LP1EJJKkxLtM1un89kDHjheNGE9dgkG9LghnisFXyFEVWIP5AeqCM999FUTCUrOkIZ4sigo5Y77LRGUlaAyxH4fiMgiLAbRh+YgAXe8CwuSDoBf5pR0/Pdca05i0DwjQfLX3T3fQowXpawTCQB7QBckFo2BHJEiJAdm4jkfyzn2VzlXr4ZuWNNnlaiChlkl0BuiURjRrwoHq7MQR7Ul2QpKaGVlJGriniVbThW1KUrFQVHCp2wLsSIjKVjogFMiYKMu0G+hHopWNRNI2zr9P2WOpleJ/96dOkj+WP+/4KeanrXvIjytaNOBNugO6oq3Ca0PBIBbd+Zz8nPwZQLEab6r0R0eYafz1VVPhD3m7n2HQE/UryU68Pd+K/SDsw12oe0t89j5FCdq5Ml7GyvKGibFsSb7km5KynaqfM4tQka1SZkoWySvIYOO5sAOuqvqrsb3kQDZchsMzi57jcG5ytuAARprdQ0NCBYlailwkOaNTboSq3Pw5lh3dmLqcCDTlje97umwT6fCHDWQ+62VRQtjbZo9SqGZwBN/ZK2yvhSK2Ztjomgp1Q65TCLLRGLHsO9t+Co6arc2TLcnU3vzV3A7X0QmHUA+Nw8dySjoUTV4TS5Yr/AInOd80U5FRxeBv5W/QIeVq9nEqgkeJllunJ/uCylBTSIidyrqh6ujMZJKkhiUk2gHwK2pQqumVpTlZFMsokRGENE5TtkRQWEtU8MtigXzprJ1z6mP42dmia+aJpaSfTVQ1mKxt0Ko6nEsrd/dVWCPM0/eHVrSbcr8P50XlH0LSs1wBfrtpssPj/AIXOK2QxdsbCHbrCYzXBxP1KpEylUWRUteQASNP0WuwqvaWjKRsPosJNjDMuUakDgP12Xez1U5osefP2Q4+mKmrqzdYrU+FZasejZ6/MNd1U1D9UI2lJbSAO1T3FR2XQVocLHRb+iJwWiL3hoNrnfkhW7qx7P3dURtB0BJtw0aT8/wB0LlpCbqLaNf3QAAGwAHoBZC1DEYShZyvZSPDbKqpYqmparqoVZUMWqRDKxySkkYkqokbTyKwhnVRFIiGTLKMSpMuWVakbU3VO2VFQPWygiNxZtfdTRDVDwBGRxrPJjUouP2a4smyal9FTjlI97mtb8JIB8kdhkzYmAFvd65Rc6EjhfmrGMA7o5lAyVjmPALXAgg67r5t2nTPqbupIrqqnEg1Cy2I9niSTrYK+oMIbTPc14c6I2IIc4uY4WBAtrlI5bEddOVcdO4ty1TgOIcbHjYEOAI4bqroibXUkzFnD8pTnStjF3OAVtXYfHqGl7/G3W5ALQWk2PEWvsqmowZr3ku0bcWaN9BbUq077Mqf+KGYdipnflY1xaN3EWHor+sw7IwG+pT6CibG0ANAA2AU2MyXA8lm3zwVFUnZQuXY2rlk9+gWlmRHdXnYxn/cBx1DBc+uw9iqNrTbQXJ0t1PBbDA6Huow37x1ceZ/bgqRlklUa+y0rmhryBtuPIi4+qBlerLE3syscW32Y8hxBBtodbjYeyrMSgyEWN2uaHNOxsb6HrovXw5IzpenkZIOPPgDO5V8wRcjkM9ddUYWCPauJ8gSUMZQxSImNyChR0DVMWNoKhCOp2qCBis6aBabydoVSsVjDEoKeOyOjCyci0iOpjy+Iev6H+dEXQThT0tE6TRrbjYnh6lC1eHOppAHWLXfC4c+LfNeRq8aUty97PZ0eZuOyXnQ+ubrfj9fNVc2JW/8AqB62/wCVdSkEIWWhDguRNnqc0ZSsnc83IsoqakJdqr2opWt0sobtaC7zsixOL7YDUyZf2VfWVWYqOuqru0QzHXTo5ZT5JGhceLp9rBEUdJmcL/L91SM5SSCsGobuDiPL91pWeEIelgDQpah1mq0cknudlfWTOe9sY2LgXeTdVdy0AkhFzlLTYE6jW2h6Xtr1VdhFEXEyHjo38v8Ayr1oFnNPFvvwKuE3F2iZRTVMyNdSPiNni3I7tPVrhoUE962tA+12vAcw7tIDh5gHS6GxLsa14LqdwafwEnKegJ1b63HUL08erjLiXBxywNf2mMeUk+upHxOLZGlrhwI9xzHUJLosxozlOj4UBAjoVyqRu4llShXFMVTU5Wy7OdmXSjO+7WcAPid16BVKaStkqLbpENHA55s0EnkFqsM7OgDNJYn8P3R581Y0eGsjbZoAH18zxRLtlxzzuXC4OiOJLsjjZbQbDS2wvyT6nDGzRujf94b8Q4bEeSmhj4/Lon5vEPksDXowFTC6J5jk3GoPBw5j3+SjmxNo00W4xzAmVLLG4I2cPiB5jmOYXluN4HPTv8QDh91w2cOY/bgsJRo9HHqE1T7JsRqgRe6ztbiBcbDySqahzjroomxga6eZ/QISLnmtUiB8dtOJT447bqWOEn4Gl3+Y6N+ZRUODE6yO9AnVnK5pAsDC53hFz7BaPDsNy6ncpUcFhZjbdeKtYaa2pVmDlZxsdghZIDK4NGgvqeiOyFx00A3KPw2l0zW0OjfLifX9ECJqKkAGg0GnyUcUOZ7ulv1v+it4YLN9FWwHLKeqYiH+nLXXtpsiGWCszD4blASw2N+HEpiIqoRyNySszjk4bdQdx6LqKmpbgJK1OS6ZLin2jwmJiNiCGiK9K7E9iL2mqG66FrDsORcOfTh9OlyUVbMqsi7IdjnPtLMLM3awjV3U9Oi9DjYALAaJ+QBdDVzSk5Pk2jFI5dcAuU5+ifEyykZIE22nrddcU626AJGhZ3tt2gpaWD/unA5/gjFjJI4fhb/u2Cm7T9pP6SnLmgOlcCI2HYuH3nf5RcX8wOK+fMZxGWofmlLpZXWzuOpMjtmtGwa24aGjbXmjvgOuT1AdmKeVzQTIxzwDlu0gEi+UO48r6jqjP+lIWfCwacT4j8yvP6rtJNSd0wPzva1t8/ivY3A4GwN7dLL2HD6tlTTxzM2kYHW5HZ7fMOBHoski3Jvsy8uFDko24X0WkqIjwCFNG4qibK5kIap4qQv6BWEGG812tlDRlG+3meSAAzBmIjZtxPTiVbRQi4aNhp6JlHS5Glx+Io6ji4poY6RtmlUbR4/VXtabMVNA27kxFwB4E3uLDa49/NStZou5rIAgbDouqQnkkgR512G7FWDZ52+I2MbHcB91xHM8BwGvl6ZAywtyQsI3d8vPmjA2zR13TcnJiSo6EnFK6ba++yBnYxfU+ilCaE4oAXLzScUjv6LhOqAPOvtNieKiJwvlMTg3lcuufXZedx0OSaeR41itYHYyPHgv5C5+S9v7bUgkpm6XcHtyc7k2I+X0Xk3b2HuXvZ957mvd0tFGLn5H3Wb/AJK8MjWTFz3vfqdNh02A8rL0/wCxrEnmnmjd8DZM0f8AlJHjb5XsfO/NeZNjs0X3O97cddPQBeq/ZdRllGXfjf4fNzgB/Oirwk2srwNeaiHiNgE8Ubi63z2HHXU8EeyENFz7oAAq5BFGSeSEwmgLj3sg1Pwt/C39ym1A7+cM+6Dmd6bBXkgsLBBQJK25twRkLdFBk1sjANExAGIu8NkHhkVySp8XOoU+FxWZdABLmqMhSlNKYiFwXU4hJACLfE1vBTylDwuvL5AqeRShiAT0xhT2hMDoXWhcKc1MQ2+pUd7lPbskwIAGxatjgidPM6zImEknh5c3HQDztxXz5i3bR1XJJM+GJwe9xbmDszWAhrG5mnWwaOHNaX7bu2RdIKKJ3hZZ01uLyLtafyg383dFjIKljYWNMLdG7+G5JIdf4b89L8UUvQ58IpKxspaA0sJcNnZm6kg76jhzX0F2cwxsUMMTfhY0SE8zq1nvmPoF8/QujJuGua64tqC29xpzAIzey+ksK1jzc7AflYMo98x9UqXgBYF79UBilRkbb1P881YF1gSVna6QyPDeZ9hshjQdgFLZped3G6NGrj0Tg3KwDolTts0nmgDkTbuJU5TYmpyYiqxobFGUI8AQ2Mt8ARNCf7bfJIZIU0lOeU1vNMQ15AFykqSvxEyPyM/nVJKx0XFANXIh6jphZxTpEkA5myemArpKYhy67Y/zdcCT+ATATdlS9pe0Ap4Xu4taTbyF1Z1c+Vt15J9oGP2FiMweS217eEDU38y1JgYZzmzSuknBJe85nt3JPicS39UVU0ERPgnj5WdYHY23I6DhupqGSB43yuPB1mcwAD8J0A5eqjq8JB8QbpvfcXF98t9LBw9DyUtOwTOUmDOD2kujc0OucrwTYa7X1vZe/YC+9PF+Rv0Xz5hlG1srTpoXcddibkW15L6A7ORkU0V9ywH0tomh2F4lNlbbmqnBI+8lc/gNAudoq217flHmVY4JS93COZ1R2x9IKkNypjoFFGNVI9USdbsuZkrpmZAA2Ji8ZTsNdeJqdVi7Ch8Jd/bI5EpAGPVV2lxPuYrDVztAOJJ4K4ssm1n9VXFx/wAOH5Zv59EMaLDCcN7tt3avIBJ6ndJW8bfvc9h05pIFY6Lddl3ShcmyO8SSAeEhumkpzUwHtXCdT8k4FQl1gmBS9pa3K2115F2oqYZJskjnsc0fEAHN8Qvq3e+y9J7USjc9B815RjVJKZZHlmZrnEgt1sOA56AfNR6PwrXYade7cJG82nXa/wAO/smOgmi1AkYOYuBw3tpxTDGQ67czXA9QQb2tzCJbicjdS48ddL2BsVW5k7UWPYtr6uthgfYtLi57soDsjG5nDMLbhoGvML6Ba4AE7AD2HALx77L6sSV2rWgshk1aLEAljbHn5kr1XFKkRwk+vyRY6M/LeeqawbA3ctg8WAA4LN9jaa+eZ27jp5LRvSQ2OiC44ruwTXFMQ4nRRKRxQ+ZADpNQULhe7h1RDXKCkFpT1QBLi9X3UL3cgVX9mqG0LbjV3jf1J2B/nBR9qT3ndwj77wD+UeJ3sPdXcMeVoCXo/Bzykhq+pysJ6JJ2IJjOigKlkNm25qJ4sEgHtKkBUMR0UrQmA57tPNQTOTpJAh6h4QBh+21WRo0EncDyB/ZYCStmab92bbnwnbib+quftJxA5hlJGo1Fx139FlqTtJNHuQ8a/F8Xo8a/O6lwb5BtB/8A8pG8eNpItuRax8xtqTx5cgmPw2J40kcNhrZw+IgnQeXy66MFVSy/EXxOdqQ7Vlz/AJgDYegTnYOR4oHCQb+BwJHHWxtbzU3QV9Gm+zLDe6rHFrg/NHlBtbUuBI67ey3HauozFsbd3ENHlxKzP2XwOzzSPBaYvDY/iIFh/wCxWnwqLvq5xOrY2+YzH+FOxo0WGUvdxMYOAU53U7mBQlisQiuFJoXHlAHHnRA97uipXaKunksUMB7Kizh5qYvyvuqwG8jfNF4q6yQwel/u1hdwjZ7vP7N91eOcqfs4zwSP/FIR6Ns3f0Vo5yS6Ao+1FZljP86Lip+11TceoHyBXEikbeR2vkmSO0THOSl2HmrIJY9k5z7BNjKGxGfK0oAra2sLn5Qn18pZDc8EDQi77qTtbNkpj10SGeT9psWd3xLXEfrqP2Weqa5khu5mU66x8eV2n63VnibGmU5wToAMps4E2todDuhI6KAn4yw66PGxHAnb+ddBOhPk7S4fG/aZvDKC3KeI8WYgDYbE7j0hkw+Rjszb6bPYTxNtCNd0XPh7mC9rt4OaLix19FHhQeZWMhcQ572sAB0u5wG3nb5JqdicT1nsLC6LC2PkJL5nOlJcbnIPCwXPCzb/AOpaXsXT2hdId5Hl3psFXY7aOLu2bMjEbfQBo+gWiwlmSFjdrNAU+j8DyU0uTVzMqAcVC4XOie9NJsEAB1L7BZ2rqCXaFW+I1VgqaeBu4NtfNS2ND8LzOmbfYbqwxqoAueDQXH0F0JgLm57g3u0kaEaXGvuoO1Uh7p4G7y2Mebzb6XSvgfpZ9j7iiYT94uPndxVhVSZWk9EqKm7qKNn4GBvmQNT80BjE/gsjpB6Y3tHNe3+o/QJITH5PGByaPe5SUoo9MCU3DzSSWhmTxKmxxxskkhggXChqhO3R/tMHN4SSS8H6eYY6wGeUn8T/AGYAFTzsFz+Ue4N/oFxJSuyWOpcSkjeGseQCRpoRuOB2XpXZfDIjVwPLG5g4uBtqHBjiD80kkp8NFR6ZocSN3i//AJG/+y08PwBJJWgJ27LvFJJUI7IhpikkgRnsYOo81VV0hyb/AM1XUlmy0H4M20ht+BvuXfsm4mL1dI06gzuJHVsTy35FJJHgemjqCqbGDoupJMEYLGT/AHXeY+gSSSQimf/Z"/>
          <p:cNvSpPr>
            <a:spLocks noChangeAspect="1" noChangeArrowheads="1"/>
          </p:cNvSpPr>
          <p:nvPr/>
        </p:nvSpPr>
        <p:spPr bwMode="auto">
          <a:xfrm>
            <a:off x="155575" y="-2560638"/>
            <a:ext cx="3571875" cy="53340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pic>
        <p:nvPicPr>
          <p:cNvPr id="1038" name="Picture 14" descr="http://farm7.staticflickr.com/6021/6005359505_c959f4ec5b_b.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84340" y="1222313"/>
            <a:ext cx="1321559" cy="1973529"/>
          </a:xfrm>
          <a:prstGeom prst="rect">
            <a:avLst/>
          </a:prstGeom>
          <a:noFill/>
        </p:spPr>
      </p:pic>
      <p:pic>
        <p:nvPicPr>
          <p:cNvPr id="1040" name="Picture 16" descr="http://www.caes.uga.edu/events/dwbrooks/2009/stanleyculpepper1.jpg"/>
          <p:cNvPicPr>
            <a:picLocks noChangeAspect="1" noChangeArrowheads="1"/>
          </p:cNvPicPr>
          <p:nvPr/>
        </p:nvPicPr>
        <p:blipFill>
          <a:blip r:embed="rId3"/>
          <a:srcRect/>
          <a:stretch>
            <a:fillRect/>
          </a:stretch>
        </p:blipFill>
        <p:spPr bwMode="auto">
          <a:xfrm>
            <a:off x="5030869" y="1168349"/>
            <a:ext cx="1591309" cy="2150417"/>
          </a:xfrm>
          <a:prstGeom prst="rect">
            <a:avLst/>
          </a:prstGeom>
          <a:noFill/>
        </p:spPr>
      </p:pic>
      <p:pic>
        <p:nvPicPr>
          <p:cNvPr id="1042" name="Picture 18" descr="http://www.cropsoil.uga.edu/personnel/faculty/images/mccullough_001.jpg"/>
          <p:cNvPicPr>
            <a:picLocks noChangeAspect="1" noChangeArrowheads="1"/>
          </p:cNvPicPr>
          <p:nvPr/>
        </p:nvPicPr>
        <p:blipFill>
          <a:blip r:embed="rId4"/>
          <a:srcRect/>
          <a:stretch>
            <a:fillRect/>
          </a:stretch>
        </p:blipFill>
        <p:spPr bwMode="auto">
          <a:xfrm>
            <a:off x="279400" y="4098213"/>
            <a:ext cx="1333500" cy="1480186"/>
          </a:xfrm>
          <a:prstGeom prst="rect">
            <a:avLst/>
          </a:prstGeom>
          <a:noFill/>
        </p:spPr>
      </p:pic>
      <p:pic>
        <p:nvPicPr>
          <p:cNvPr id="1044" name="Picture 20" descr="http://www4.ncsu.edu/%7Esespayd/Images/Mitchemheadshot.jpg"/>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5784507" y="4053429"/>
            <a:ext cx="1492577" cy="2240866"/>
          </a:xfrm>
          <a:prstGeom prst="rect">
            <a:avLst/>
          </a:prstGeom>
          <a:noFill/>
        </p:spPr>
      </p:pic>
      <p:pic>
        <p:nvPicPr>
          <p:cNvPr id="1046" name="Picture 22" descr="http://www.ads.uga.edu/personnel/faculty/images/Burtle.jpg"/>
          <p:cNvPicPr>
            <a:picLocks noChangeAspect="1" noChangeArrowheads="1"/>
          </p:cNvPicPr>
          <p:nvPr/>
        </p:nvPicPr>
        <p:blipFill>
          <a:blip r:embed="rId7"/>
          <a:srcRect/>
          <a:stretch>
            <a:fillRect/>
          </a:stretch>
        </p:blipFill>
        <p:spPr bwMode="auto">
          <a:xfrm>
            <a:off x="3200400" y="4025293"/>
            <a:ext cx="1400175" cy="2000251"/>
          </a:xfrm>
          <a:prstGeom prst="rect">
            <a:avLst/>
          </a:prstGeom>
          <a:noFill/>
        </p:spPr>
      </p:pic>
      <p:sp>
        <p:nvSpPr>
          <p:cNvPr id="16" name="TextBox 15"/>
          <p:cNvSpPr txBox="1"/>
          <p:nvPr/>
        </p:nvSpPr>
        <p:spPr>
          <a:xfrm>
            <a:off x="82302" y="3085981"/>
            <a:ext cx="2377068" cy="55399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sng" strike="noStrike" kern="1200" cap="none" spc="0" normalizeH="0" baseline="0" noProof="0" dirty="0">
                <a:ln>
                  <a:noFill/>
                </a:ln>
                <a:solidFill>
                  <a:prstClr val="black"/>
                </a:solidFill>
                <a:effectLst/>
                <a:uLnTx/>
                <a:uFillTx/>
                <a:latin typeface="Calibri"/>
                <a:ea typeface="ＭＳ Ｐゴシック" charset="0"/>
                <a:cs typeface="+mn-cs"/>
              </a:rPr>
              <a:t>Eric Prostko</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ＭＳ Ｐゴシック" charset="0"/>
                <a:cs typeface="+mn-cs"/>
              </a:rPr>
              <a:t>Peanuts, soybeans, field corn, </a:t>
            </a:r>
            <a:r>
              <a:rPr kumimoji="0" lang="en-US" sz="1000" b="0" i="0" u="none" strike="noStrike" kern="1200" cap="none" spc="0" normalizeH="0" baseline="0" noProof="0" dirty="0" smtClean="0">
                <a:ln>
                  <a:noFill/>
                </a:ln>
                <a:solidFill>
                  <a:prstClr val="black"/>
                </a:solidFill>
                <a:effectLst/>
                <a:uLnTx/>
                <a:uFillTx/>
                <a:latin typeface="Calibri"/>
                <a:ea typeface="ＭＳ Ｐゴシック" charset="0"/>
                <a:cs typeface="+mn-cs"/>
              </a:rPr>
              <a:t>sunflowers</a:t>
            </a:r>
            <a:r>
              <a:rPr kumimoji="0" lang="en-US" sz="1000" b="0" i="0" u="none" strike="noStrike" kern="1200" cap="none" spc="0" normalizeH="0" baseline="0" noProof="0" dirty="0">
                <a:ln>
                  <a:noFill/>
                </a:ln>
                <a:solidFill>
                  <a:prstClr val="black"/>
                </a:solidFill>
                <a:effectLst/>
                <a:uLnTx/>
                <a:uFillTx/>
                <a:latin typeface="Calibri"/>
                <a:ea typeface="ＭＳ Ｐゴシック" charset="0"/>
                <a:cs typeface="+mn-cs"/>
              </a:rPr>
              <a:t>, grain sorghum, </a:t>
            </a:r>
            <a:r>
              <a:rPr kumimoji="0" lang="en-US" sz="1000" b="0" i="0" u="none" strike="noStrike" kern="1200" cap="none" spc="0" normalizeH="0" baseline="0" noProof="0" dirty="0" smtClean="0">
                <a:ln>
                  <a:noFill/>
                </a:ln>
                <a:solidFill>
                  <a:prstClr val="black"/>
                </a:solidFill>
                <a:effectLst/>
                <a:uLnTx/>
                <a:uFillTx/>
                <a:latin typeface="Calibri"/>
                <a:ea typeface="ＭＳ Ｐゴシック" charset="0"/>
                <a:cs typeface="+mn-cs"/>
              </a:rPr>
              <a:t>sesame, canola, field pea</a:t>
            </a:r>
            <a:endParaRPr kumimoji="0" lang="en-US" sz="10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
        <p:nvSpPr>
          <p:cNvPr id="17" name="TextBox 16"/>
          <p:cNvSpPr txBox="1"/>
          <p:nvPr/>
        </p:nvSpPr>
        <p:spPr>
          <a:xfrm>
            <a:off x="2649999" y="3153004"/>
            <a:ext cx="2303836" cy="553998"/>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sng" strike="noStrike" kern="1200" cap="none" spc="0" normalizeH="0" baseline="0" noProof="0" dirty="0">
                <a:ln>
                  <a:noFill/>
                </a:ln>
                <a:solidFill>
                  <a:prstClr val="black"/>
                </a:solidFill>
                <a:effectLst/>
                <a:uLnTx/>
                <a:uFillTx/>
                <a:latin typeface="Calibri"/>
                <a:ea typeface="ＭＳ Ｐゴシック" charset="0"/>
                <a:cs typeface="+mn-cs"/>
              </a:rPr>
              <a:t>Mark </a:t>
            </a:r>
            <a:r>
              <a:rPr kumimoji="0" lang="en-US" sz="1000" b="1" i="0" u="sng" strike="noStrike" kern="1200" cap="none" spc="0" normalizeH="0" baseline="0" noProof="0" dirty="0" err="1">
                <a:ln>
                  <a:noFill/>
                </a:ln>
                <a:solidFill>
                  <a:prstClr val="black"/>
                </a:solidFill>
                <a:effectLst/>
                <a:uLnTx/>
                <a:uFillTx/>
                <a:latin typeface="Calibri"/>
                <a:ea typeface="ＭＳ Ｐゴシック" charset="0"/>
                <a:cs typeface="+mn-cs"/>
              </a:rPr>
              <a:t>Czarnota</a:t>
            </a:r>
            <a:endParaRPr kumimoji="0" lang="en-US" sz="1000" b="1" i="0" u="sng" strike="noStrike" kern="1200" cap="none" spc="0" normalizeH="0" baseline="0" noProof="0" dirty="0">
              <a:ln>
                <a:noFill/>
              </a:ln>
              <a:solidFill>
                <a:prstClr val="black"/>
              </a:solidFill>
              <a:effectLst/>
              <a:uLnTx/>
              <a:uFillTx/>
              <a:latin typeface="Calibri"/>
              <a:ea typeface="ＭＳ Ｐゴシック" charset="0"/>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ＭＳ Ｐゴシック" charset="0"/>
                <a:cs typeface="+mn-cs"/>
              </a:rPr>
              <a:t>Ornamentals, small fruits, nursery,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ＭＳ Ｐゴシック" charset="0"/>
                <a:cs typeface="+mn-cs"/>
              </a:rPr>
              <a:t>landscape, </a:t>
            </a:r>
            <a:r>
              <a:rPr kumimoji="0" lang="en-US" sz="1000" b="0" i="0" u="none" strike="noStrike" kern="1200" cap="none" spc="0" normalizeH="0" baseline="0" noProof="0" dirty="0" smtClean="0">
                <a:ln>
                  <a:noFill/>
                </a:ln>
                <a:solidFill>
                  <a:prstClr val="black"/>
                </a:solidFill>
                <a:effectLst/>
                <a:uLnTx/>
                <a:uFillTx/>
                <a:latin typeface="Calibri"/>
                <a:ea typeface="ＭＳ Ｐゴシック" charset="0"/>
                <a:cs typeface="+mn-cs"/>
              </a:rPr>
              <a:t>greenhouse, Christmas  </a:t>
            </a:r>
            <a:r>
              <a:rPr kumimoji="0" lang="en-US" sz="1000" b="0" i="0" u="none" strike="noStrike" kern="1200" cap="none" spc="0" normalizeH="0" baseline="0" noProof="0" dirty="0">
                <a:ln>
                  <a:noFill/>
                </a:ln>
                <a:solidFill>
                  <a:prstClr val="black"/>
                </a:solidFill>
                <a:effectLst/>
                <a:uLnTx/>
                <a:uFillTx/>
                <a:latin typeface="Calibri"/>
                <a:ea typeface="ＭＳ Ｐゴシック" charset="0"/>
                <a:cs typeface="+mn-cs"/>
              </a:rPr>
              <a:t>Trees</a:t>
            </a:r>
          </a:p>
        </p:txBody>
      </p:sp>
      <p:sp>
        <p:nvSpPr>
          <p:cNvPr id="18" name="TextBox 17"/>
          <p:cNvSpPr txBox="1"/>
          <p:nvPr/>
        </p:nvSpPr>
        <p:spPr>
          <a:xfrm>
            <a:off x="4876800" y="3308504"/>
            <a:ext cx="2190022" cy="553998"/>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sng" strike="noStrike" kern="1200" cap="none" spc="0" normalizeH="0" baseline="0" noProof="0" dirty="0">
                <a:ln>
                  <a:noFill/>
                </a:ln>
                <a:solidFill>
                  <a:prstClr val="black"/>
                </a:solidFill>
                <a:effectLst/>
                <a:uLnTx/>
                <a:uFillTx/>
                <a:latin typeface="Calibri"/>
                <a:ea typeface="ＭＳ Ｐゴシック" charset="0"/>
                <a:cs typeface="+mn-cs"/>
              </a:rPr>
              <a:t>Stanley Culpepper</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ＭＳ Ｐゴシック" charset="0"/>
                <a:cs typeface="+mn-cs"/>
              </a:rPr>
              <a:t>Cotton, small grains,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ＭＳ Ｐゴシック" charset="0"/>
                <a:cs typeface="+mn-cs"/>
              </a:rPr>
              <a:t>vegetable crops (including sweet corn)</a:t>
            </a:r>
          </a:p>
        </p:txBody>
      </p:sp>
      <p:sp>
        <p:nvSpPr>
          <p:cNvPr id="19" name="TextBox 18"/>
          <p:cNvSpPr txBox="1"/>
          <p:nvPr/>
        </p:nvSpPr>
        <p:spPr>
          <a:xfrm>
            <a:off x="1596710" y="4101071"/>
            <a:ext cx="1420966" cy="1477328"/>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a:ea typeface="ＭＳ Ｐゴシック" charset="0"/>
                <a:cs typeface="+mn-cs"/>
              </a:rPr>
              <a:t>Patrick McCullough</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rPr>
              <a:t>Turf</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rPr>
              <a:t>Forages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rPr>
              <a:t>Pastures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rPr>
              <a:t>Right of Way</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rPr>
              <a:t>Non-crop</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
        <p:nvSpPr>
          <p:cNvPr id="20" name="TextBox 19"/>
          <p:cNvSpPr txBox="1"/>
          <p:nvPr/>
        </p:nvSpPr>
        <p:spPr>
          <a:xfrm>
            <a:off x="4572000" y="4038600"/>
            <a:ext cx="1154290"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a:ea typeface="ＭＳ Ｐゴシック" charset="0"/>
                <a:cs typeface="+mn-cs"/>
              </a:rPr>
              <a:t>Gary </a:t>
            </a:r>
            <a:r>
              <a:rPr kumimoji="0" lang="en-US" sz="1200" b="1" i="0" u="sng" strike="noStrike" kern="1200" cap="none" spc="0" normalizeH="0" baseline="0" noProof="0" dirty="0" err="1">
                <a:ln>
                  <a:noFill/>
                </a:ln>
                <a:solidFill>
                  <a:prstClr val="black"/>
                </a:solidFill>
                <a:effectLst/>
                <a:uLnTx/>
                <a:uFillTx/>
                <a:latin typeface="Calibri"/>
                <a:ea typeface="ＭＳ Ｐゴシック" charset="0"/>
                <a:cs typeface="+mn-cs"/>
              </a:rPr>
              <a:t>Burtle</a:t>
            </a:r>
            <a:endParaRPr kumimoji="0" lang="en-US" sz="1200" b="1" i="0" u="sng" strike="noStrike" kern="1200" cap="none" spc="0" normalizeH="0" baseline="0" noProof="0" dirty="0">
              <a:ln>
                <a:noFill/>
              </a:ln>
              <a:solidFill>
                <a:prstClr val="black"/>
              </a:solidFill>
              <a:effectLst/>
              <a:uLnTx/>
              <a:uFillTx/>
              <a:latin typeface="Calibri"/>
              <a:ea typeface="ＭＳ Ｐゴシック" charset="0"/>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ＭＳ Ｐゴシック" charset="0"/>
                <a:cs typeface="+mn-cs"/>
              </a:rPr>
              <a:t>Ponds/Aquatics</a:t>
            </a:r>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
        <p:nvSpPr>
          <p:cNvPr id="21" name="TextBox 20"/>
          <p:cNvSpPr txBox="1"/>
          <p:nvPr/>
        </p:nvSpPr>
        <p:spPr>
          <a:xfrm>
            <a:off x="7277084" y="4053429"/>
            <a:ext cx="1232260" cy="64633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a:ea typeface="ＭＳ Ｐゴシック" charset="0"/>
                <a:cs typeface="+mn-cs"/>
              </a:rPr>
              <a:t>Wayne </a:t>
            </a:r>
            <a:r>
              <a:rPr kumimoji="0" lang="en-US" sz="1200" b="1" i="0" u="sng" strike="noStrike" kern="1200" cap="none" spc="0" normalizeH="0" baseline="0" noProof="0" dirty="0" err="1">
                <a:ln>
                  <a:noFill/>
                </a:ln>
                <a:solidFill>
                  <a:prstClr val="black"/>
                </a:solidFill>
                <a:effectLst/>
                <a:uLnTx/>
                <a:uFillTx/>
                <a:latin typeface="Calibri"/>
                <a:ea typeface="ＭＳ Ｐゴシック" charset="0"/>
                <a:cs typeface="+mn-cs"/>
              </a:rPr>
              <a:t>Mitchem</a:t>
            </a:r>
            <a:endParaRPr kumimoji="0" lang="en-US" sz="1200" b="1" i="0" u="sng" strike="noStrike" kern="1200" cap="none" spc="0" normalizeH="0" baseline="0" noProof="0" dirty="0">
              <a:ln>
                <a:noFill/>
              </a:ln>
              <a:solidFill>
                <a:prstClr val="black"/>
              </a:solidFill>
              <a:effectLst/>
              <a:uLnTx/>
              <a:uFillTx/>
              <a:latin typeface="Calibri"/>
              <a:ea typeface="ＭＳ Ｐゴシック" charset="0"/>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rPr>
              <a:t>Tree </a:t>
            </a:r>
            <a:r>
              <a:rPr kumimoji="0" lang="en-US" sz="1200" b="0" i="0" u="none" strike="noStrike" kern="1200" cap="none" spc="0" normalizeH="0" baseline="0" noProof="0" dirty="0" smtClean="0">
                <a:ln>
                  <a:noFill/>
                </a:ln>
                <a:solidFill>
                  <a:prstClr val="black"/>
                </a:solidFill>
                <a:effectLst/>
                <a:uLnTx/>
                <a:uFillTx/>
                <a:latin typeface="Calibri"/>
                <a:ea typeface="ＭＳ Ｐゴシック" charset="0"/>
                <a:cs typeface="+mn-cs"/>
              </a:rPr>
              <a:t>fruits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ＭＳ Ｐゴシック" charset="0"/>
                <a:cs typeface="+mn-cs"/>
              </a:rPr>
              <a:t>(NCSU</a:t>
            </a:r>
            <a:r>
              <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rPr>
              <a:t>)</a:t>
            </a:r>
          </a:p>
        </p:txBody>
      </p:sp>
      <p:pic>
        <p:nvPicPr>
          <p:cNvPr id="3" name="Picture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0822" y="1260575"/>
            <a:ext cx="2462876" cy="1847157"/>
          </a:xfrm>
          <a:prstGeom prst="rect">
            <a:avLst/>
          </a:prstGeom>
        </p:spPr>
      </p:pic>
      <p:pic>
        <p:nvPicPr>
          <p:cNvPr id="2" name="Picture 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47152" y="1215301"/>
            <a:ext cx="1630279" cy="1937703"/>
          </a:xfrm>
          <a:prstGeom prst="rect">
            <a:avLst/>
          </a:prstGeom>
        </p:spPr>
      </p:pic>
      <p:sp>
        <p:nvSpPr>
          <p:cNvPr id="5" name="TextBox 4"/>
          <p:cNvSpPr txBox="1"/>
          <p:nvPr/>
        </p:nvSpPr>
        <p:spPr>
          <a:xfrm>
            <a:off x="7695098" y="3183430"/>
            <a:ext cx="76174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smtClean="0">
                <a:ln>
                  <a:noFill/>
                </a:ln>
                <a:solidFill>
                  <a:prstClr val="black"/>
                </a:solidFill>
                <a:effectLst/>
                <a:uLnTx/>
                <a:uFillTx/>
                <a:latin typeface="Calibri"/>
                <a:ea typeface="+mn-ea"/>
                <a:cs typeface="+mn-cs"/>
              </a:rPr>
              <a:t>Lisa Baxter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a:ea typeface="+mn-ea"/>
                <a:cs typeface="+mn-cs"/>
              </a:rPr>
              <a:t>Forages</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27019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Questions/Comments</a:t>
            </a:r>
            <a:endParaRPr lang="en-US"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r>
              <a:rPr lang="en-US" dirty="0" smtClean="0"/>
              <a:t>Slide set is available at </a:t>
            </a:r>
            <a:r>
              <a:rPr lang="en-US" b="1" i="1" u="sng" dirty="0" smtClean="0"/>
              <a:t>gaweed.com</a:t>
            </a:r>
            <a:endParaRPr lang="en-US" b="1" i="1" u="sng" dirty="0"/>
          </a:p>
        </p:txBody>
      </p:sp>
    </p:spTree>
    <p:extLst>
      <p:ext uri="{BB962C8B-B14F-4D97-AF65-F5344CB8AC3E}">
        <p14:creationId xmlns:p14="http://schemas.microsoft.com/office/powerpoint/2010/main" val="2838971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Potential Causes of Herbicide Injury</a:t>
            </a:r>
          </a:p>
        </p:txBody>
      </p:sp>
      <p:sp>
        <p:nvSpPr>
          <p:cNvPr id="3" name="Content Placeholder 2"/>
          <p:cNvSpPr>
            <a:spLocks noGrp="1"/>
          </p:cNvSpPr>
          <p:nvPr>
            <p:ph idx="1"/>
          </p:nvPr>
        </p:nvSpPr>
        <p:spPr/>
        <p:txBody>
          <a:bodyPr>
            <a:normAutofit lnSpcReduction="10000"/>
          </a:bodyPr>
          <a:lstStyle/>
          <a:p>
            <a:r>
              <a:rPr lang="en-US" sz="3600" u="sng" dirty="0">
                <a:latin typeface="Arial" panose="020B0604020202020204" pitchFamily="34" charset="0"/>
                <a:cs typeface="Arial" panose="020B0604020202020204" pitchFamily="34" charset="0"/>
              </a:rPr>
              <a:t>Wrong </a:t>
            </a:r>
            <a:r>
              <a:rPr lang="en-US" sz="3600" u="sng" dirty="0" smtClean="0">
                <a:latin typeface="Arial" panose="020B0604020202020204" pitchFamily="34" charset="0"/>
                <a:cs typeface="Arial" panose="020B0604020202020204" pitchFamily="34" charset="0"/>
              </a:rPr>
              <a:t>rate/timing </a:t>
            </a:r>
            <a:r>
              <a:rPr lang="en-US" sz="3600" u="sng" dirty="0">
                <a:latin typeface="Arial" panose="020B0604020202020204" pitchFamily="34" charset="0"/>
                <a:cs typeface="Arial" panose="020B0604020202020204" pitchFamily="34" charset="0"/>
              </a:rPr>
              <a:t>for crop/soil type</a:t>
            </a:r>
          </a:p>
          <a:p>
            <a:pPr lvl="1"/>
            <a:r>
              <a:rPr lang="en-US" sz="3600" i="1" dirty="0">
                <a:latin typeface="Arial" panose="020B0604020202020204" pitchFamily="34" charset="0"/>
                <a:cs typeface="Arial" panose="020B0604020202020204" pitchFamily="34" charset="0"/>
              </a:rPr>
              <a:t>label</a:t>
            </a:r>
          </a:p>
          <a:p>
            <a:pPr lvl="1"/>
            <a:r>
              <a:rPr lang="en-US" sz="3600" i="1" dirty="0">
                <a:latin typeface="Arial" panose="020B0604020202020204" pitchFamily="34" charset="0"/>
                <a:cs typeface="Arial" panose="020B0604020202020204" pitchFamily="34" charset="0"/>
              </a:rPr>
              <a:t>calibration</a:t>
            </a:r>
          </a:p>
          <a:p>
            <a:r>
              <a:rPr lang="en-US" sz="3600" u="sng" dirty="0">
                <a:latin typeface="Arial" panose="020B0604020202020204" pitchFamily="34" charset="0"/>
                <a:cs typeface="Arial" panose="020B0604020202020204" pitchFamily="34" charset="0"/>
              </a:rPr>
              <a:t>Off-Target Movement (UPW)</a:t>
            </a:r>
          </a:p>
          <a:p>
            <a:pPr lvl="1"/>
            <a:r>
              <a:rPr lang="en-US" sz="3600" i="1" dirty="0">
                <a:latin typeface="Arial" panose="020B0604020202020204" pitchFamily="34" charset="0"/>
                <a:cs typeface="Arial" panose="020B0604020202020204" pitchFamily="34" charset="0"/>
              </a:rPr>
              <a:t>physical drift</a:t>
            </a:r>
          </a:p>
          <a:p>
            <a:pPr lvl="1"/>
            <a:r>
              <a:rPr lang="en-US" sz="3600" i="1" dirty="0">
                <a:latin typeface="Arial" panose="020B0604020202020204" pitchFamily="34" charset="0"/>
                <a:cs typeface="Arial" panose="020B0604020202020204" pitchFamily="34" charset="0"/>
              </a:rPr>
              <a:t>volatility</a:t>
            </a:r>
          </a:p>
          <a:p>
            <a:r>
              <a:rPr lang="en-US" sz="3600" u="sng" dirty="0">
                <a:latin typeface="Arial" panose="020B0604020202020204" pitchFamily="34" charset="0"/>
                <a:cs typeface="Arial" panose="020B0604020202020204" pitchFamily="34" charset="0"/>
              </a:rPr>
              <a:t>Sprayer Contamination</a:t>
            </a:r>
          </a:p>
          <a:p>
            <a:r>
              <a:rPr lang="en-US" sz="3600" u="sng" dirty="0">
                <a:latin typeface="Arial" panose="020B0604020202020204" pitchFamily="34" charset="0"/>
                <a:cs typeface="Arial" panose="020B0604020202020204" pitchFamily="34" charset="0"/>
              </a:rPr>
              <a:t>Carryover</a:t>
            </a:r>
          </a:p>
          <a:p>
            <a:endParaRPr lang="en-US" dirty="0"/>
          </a:p>
          <a:p>
            <a:endParaRPr lang="en-US" dirty="0"/>
          </a:p>
        </p:txBody>
      </p:sp>
    </p:spTree>
    <p:extLst>
      <p:ext uri="{BB962C8B-B14F-4D97-AF65-F5344CB8AC3E}">
        <p14:creationId xmlns:p14="http://schemas.microsoft.com/office/powerpoint/2010/main" val="32894117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Peanut Variety Response to Brake 1.2SL - 2019</a:t>
            </a: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rot="5400000">
            <a:off x="3402216" y="-109831"/>
            <a:ext cx="4011291" cy="7126554"/>
          </a:xfrm>
          <a:prstGeom prst="rect">
            <a:avLst/>
          </a:prstGeom>
        </p:spPr>
      </p:pic>
      <p:sp>
        <p:nvSpPr>
          <p:cNvPr id="5" name="TextBox 4"/>
          <p:cNvSpPr txBox="1"/>
          <p:nvPr/>
        </p:nvSpPr>
        <p:spPr>
          <a:xfrm>
            <a:off x="76200" y="5934670"/>
            <a:ext cx="115929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PE-04-19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July 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67 DAP</a:t>
            </a:r>
          </a:p>
        </p:txBody>
      </p:sp>
      <p:sp>
        <p:nvSpPr>
          <p:cNvPr id="6" name="TextBox 5"/>
          <p:cNvSpPr txBox="1"/>
          <p:nvPr/>
        </p:nvSpPr>
        <p:spPr>
          <a:xfrm>
            <a:off x="1816433" y="5029200"/>
            <a:ext cx="74892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GA-06G</a:t>
            </a:r>
          </a:p>
        </p:txBody>
      </p:sp>
      <p:sp>
        <p:nvSpPr>
          <p:cNvPr id="7" name="TextBox 6"/>
          <p:cNvSpPr txBox="1"/>
          <p:nvPr/>
        </p:nvSpPr>
        <p:spPr>
          <a:xfrm>
            <a:off x="1841877" y="4752201"/>
            <a:ext cx="74892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GA-06G</a:t>
            </a:r>
          </a:p>
        </p:txBody>
      </p:sp>
      <p:sp>
        <p:nvSpPr>
          <p:cNvPr id="8" name="TextBox 7"/>
          <p:cNvSpPr txBox="1"/>
          <p:nvPr/>
        </p:nvSpPr>
        <p:spPr>
          <a:xfrm>
            <a:off x="1808412" y="4475202"/>
            <a:ext cx="84991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GA-18RU</a:t>
            </a:r>
          </a:p>
        </p:txBody>
      </p:sp>
      <p:sp>
        <p:nvSpPr>
          <p:cNvPr id="9" name="TextBox 8"/>
          <p:cNvSpPr txBox="1"/>
          <p:nvPr/>
        </p:nvSpPr>
        <p:spPr>
          <a:xfrm>
            <a:off x="1813454" y="4214245"/>
            <a:ext cx="8595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GA-16HO</a:t>
            </a:r>
          </a:p>
        </p:txBody>
      </p:sp>
      <p:pic>
        <p:nvPicPr>
          <p:cNvPr id="10" name="Picture 9"/>
          <p:cNvPicPr>
            <a:picLocks noChangeAspect="1"/>
          </p:cNvPicPr>
          <p:nvPr/>
        </p:nvPicPr>
        <p:blipFill>
          <a:blip r:embed="rId4"/>
          <a:stretch>
            <a:fillRect/>
          </a:stretch>
        </p:blipFill>
        <p:spPr>
          <a:xfrm>
            <a:off x="1858431" y="3868990"/>
            <a:ext cx="749873" cy="329213"/>
          </a:xfrm>
          <a:prstGeom prst="rect">
            <a:avLst/>
          </a:prstGeom>
        </p:spPr>
      </p:pic>
      <p:pic>
        <p:nvPicPr>
          <p:cNvPr id="11" name="Picture 10"/>
          <p:cNvPicPr>
            <a:picLocks noChangeAspect="1"/>
          </p:cNvPicPr>
          <p:nvPr/>
        </p:nvPicPr>
        <p:blipFill>
          <a:blip r:embed="rId4"/>
          <a:stretch>
            <a:fillRect/>
          </a:stretch>
        </p:blipFill>
        <p:spPr>
          <a:xfrm>
            <a:off x="1866452" y="3048000"/>
            <a:ext cx="749873" cy="329213"/>
          </a:xfrm>
          <a:prstGeom prst="rect">
            <a:avLst/>
          </a:prstGeom>
        </p:spPr>
      </p:pic>
      <p:pic>
        <p:nvPicPr>
          <p:cNvPr id="12" name="Picture 11"/>
          <p:cNvPicPr>
            <a:picLocks noChangeAspect="1"/>
          </p:cNvPicPr>
          <p:nvPr/>
        </p:nvPicPr>
        <p:blipFill>
          <a:blip r:embed="rId5"/>
          <a:stretch>
            <a:fillRect/>
          </a:stretch>
        </p:blipFill>
        <p:spPr>
          <a:xfrm>
            <a:off x="1824454" y="3599093"/>
            <a:ext cx="853514" cy="323116"/>
          </a:xfrm>
          <a:prstGeom prst="rect">
            <a:avLst/>
          </a:prstGeom>
        </p:spPr>
      </p:pic>
      <p:pic>
        <p:nvPicPr>
          <p:cNvPr id="13" name="Picture 12"/>
          <p:cNvPicPr>
            <a:picLocks noChangeAspect="1"/>
          </p:cNvPicPr>
          <p:nvPr/>
        </p:nvPicPr>
        <p:blipFill>
          <a:blip r:embed="rId5"/>
          <a:stretch>
            <a:fillRect/>
          </a:stretch>
        </p:blipFill>
        <p:spPr>
          <a:xfrm>
            <a:off x="1819471" y="2779022"/>
            <a:ext cx="853514" cy="323116"/>
          </a:xfrm>
          <a:prstGeom prst="rect">
            <a:avLst/>
          </a:prstGeom>
        </p:spPr>
      </p:pic>
      <p:pic>
        <p:nvPicPr>
          <p:cNvPr id="14" name="Picture 13"/>
          <p:cNvPicPr>
            <a:picLocks noChangeAspect="1"/>
          </p:cNvPicPr>
          <p:nvPr/>
        </p:nvPicPr>
        <p:blipFill>
          <a:blip r:embed="rId5"/>
          <a:stretch>
            <a:fillRect/>
          </a:stretch>
        </p:blipFill>
        <p:spPr>
          <a:xfrm>
            <a:off x="1882494" y="1974395"/>
            <a:ext cx="853514" cy="323116"/>
          </a:xfrm>
          <a:prstGeom prst="rect">
            <a:avLst/>
          </a:prstGeom>
        </p:spPr>
      </p:pic>
      <p:pic>
        <p:nvPicPr>
          <p:cNvPr id="15" name="Picture 14"/>
          <p:cNvPicPr>
            <a:picLocks noChangeAspect="1"/>
          </p:cNvPicPr>
          <p:nvPr/>
        </p:nvPicPr>
        <p:blipFill>
          <a:blip r:embed="rId4"/>
          <a:stretch>
            <a:fillRect/>
          </a:stretch>
        </p:blipFill>
        <p:spPr>
          <a:xfrm>
            <a:off x="1886505" y="2237276"/>
            <a:ext cx="749873" cy="329213"/>
          </a:xfrm>
          <a:prstGeom prst="rect">
            <a:avLst/>
          </a:prstGeom>
        </p:spPr>
      </p:pic>
      <p:pic>
        <p:nvPicPr>
          <p:cNvPr id="16" name="Picture 15"/>
          <p:cNvPicPr>
            <a:picLocks noChangeAspect="1"/>
          </p:cNvPicPr>
          <p:nvPr/>
        </p:nvPicPr>
        <p:blipFill>
          <a:blip r:embed="rId6"/>
          <a:stretch>
            <a:fillRect/>
          </a:stretch>
        </p:blipFill>
        <p:spPr>
          <a:xfrm>
            <a:off x="1816433" y="3327110"/>
            <a:ext cx="859611" cy="323116"/>
          </a:xfrm>
          <a:prstGeom prst="rect">
            <a:avLst/>
          </a:prstGeom>
        </p:spPr>
      </p:pic>
      <p:pic>
        <p:nvPicPr>
          <p:cNvPr id="17" name="Picture 16"/>
          <p:cNvPicPr>
            <a:picLocks noChangeAspect="1"/>
          </p:cNvPicPr>
          <p:nvPr/>
        </p:nvPicPr>
        <p:blipFill>
          <a:blip r:embed="rId6"/>
          <a:stretch>
            <a:fillRect/>
          </a:stretch>
        </p:blipFill>
        <p:spPr>
          <a:xfrm>
            <a:off x="1831635" y="2525382"/>
            <a:ext cx="859611" cy="323116"/>
          </a:xfrm>
          <a:prstGeom prst="rect">
            <a:avLst/>
          </a:prstGeom>
        </p:spPr>
      </p:pic>
      <p:pic>
        <p:nvPicPr>
          <p:cNvPr id="18" name="Picture 17"/>
          <p:cNvPicPr>
            <a:picLocks noChangeAspect="1"/>
          </p:cNvPicPr>
          <p:nvPr/>
        </p:nvPicPr>
        <p:blipFill>
          <a:blip r:embed="rId6"/>
          <a:stretch>
            <a:fillRect/>
          </a:stretch>
        </p:blipFill>
        <p:spPr>
          <a:xfrm>
            <a:off x="1866452" y="1701331"/>
            <a:ext cx="859611" cy="323116"/>
          </a:xfrm>
          <a:prstGeom prst="rect">
            <a:avLst/>
          </a:prstGeom>
        </p:spPr>
      </p:pic>
      <p:pic>
        <p:nvPicPr>
          <p:cNvPr id="19" name="Picture 18"/>
          <p:cNvPicPr>
            <a:picLocks noChangeAspect="1"/>
          </p:cNvPicPr>
          <p:nvPr/>
        </p:nvPicPr>
        <p:blipFill>
          <a:blip r:embed="rId6"/>
          <a:stretch>
            <a:fillRect/>
          </a:stretch>
        </p:blipFill>
        <p:spPr>
          <a:xfrm>
            <a:off x="1821405" y="1397639"/>
            <a:ext cx="859611" cy="323116"/>
          </a:xfrm>
          <a:prstGeom prst="rect">
            <a:avLst/>
          </a:prstGeom>
        </p:spPr>
      </p:pic>
      <p:cxnSp>
        <p:nvCxnSpPr>
          <p:cNvPr id="22" name="Straight Connector 21"/>
          <p:cNvCxnSpPr/>
          <p:nvPr/>
        </p:nvCxnSpPr>
        <p:spPr bwMode="auto">
          <a:xfrm>
            <a:off x="1831635" y="4198203"/>
            <a:ext cx="7119374" cy="68997"/>
          </a:xfrm>
          <a:prstGeom prst="line">
            <a:avLst/>
          </a:prstGeom>
          <a:solidFill>
            <a:schemeClr val="accent1"/>
          </a:solidFill>
          <a:ln w="158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p:cNvCxnSpPr>
            <a:endCxn id="4" idx="0"/>
          </p:cNvCxnSpPr>
          <p:nvPr/>
        </p:nvCxnSpPr>
        <p:spPr bwMode="auto">
          <a:xfrm>
            <a:off x="1886582" y="3351557"/>
            <a:ext cx="7084557" cy="101890"/>
          </a:xfrm>
          <a:prstGeom prst="line">
            <a:avLst/>
          </a:prstGeom>
          <a:solidFill>
            <a:schemeClr val="accent1"/>
          </a:solidFill>
          <a:ln w="158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p:cNvCxnSpPr/>
          <p:nvPr/>
        </p:nvCxnSpPr>
        <p:spPr bwMode="auto">
          <a:xfrm>
            <a:off x="1858431" y="2525382"/>
            <a:ext cx="7092578" cy="65418"/>
          </a:xfrm>
          <a:prstGeom prst="line">
            <a:avLst/>
          </a:prstGeom>
          <a:solidFill>
            <a:schemeClr val="accent1"/>
          </a:solidFill>
          <a:ln w="158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a:off x="1831635" y="1720755"/>
            <a:ext cx="7083765" cy="31845"/>
          </a:xfrm>
          <a:prstGeom prst="line">
            <a:avLst/>
          </a:prstGeom>
          <a:solidFill>
            <a:schemeClr val="accent1"/>
          </a:solidFill>
          <a:ln w="158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p:cNvCxnSpPr/>
          <p:nvPr/>
        </p:nvCxnSpPr>
        <p:spPr bwMode="auto">
          <a:xfrm>
            <a:off x="1866452" y="5029200"/>
            <a:ext cx="7048948" cy="76200"/>
          </a:xfrm>
          <a:prstGeom prst="line">
            <a:avLst/>
          </a:prstGeom>
          <a:solidFill>
            <a:schemeClr val="accent1"/>
          </a:solidFill>
          <a:ln w="158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Box 30"/>
          <p:cNvSpPr txBox="1"/>
          <p:nvPr/>
        </p:nvSpPr>
        <p:spPr>
          <a:xfrm>
            <a:off x="4946578" y="5478516"/>
            <a:ext cx="96693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 = NTC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2 = 16 oz/A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3 = 32 oz/A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4 = 64 oz/A</a:t>
            </a:r>
          </a:p>
        </p:txBody>
      </p:sp>
      <p:sp>
        <p:nvSpPr>
          <p:cNvPr id="32" name="TextBox 31"/>
          <p:cNvSpPr txBox="1"/>
          <p:nvPr/>
        </p:nvSpPr>
        <p:spPr>
          <a:xfrm>
            <a:off x="8609966" y="4790301"/>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a:ea typeface="+mn-ea"/>
                <a:cs typeface="+mn-cs"/>
              </a:rPr>
              <a:t>1</a:t>
            </a:r>
          </a:p>
        </p:txBody>
      </p:sp>
      <p:pic>
        <p:nvPicPr>
          <p:cNvPr id="33" name="Picture 32"/>
          <p:cNvPicPr>
            <a:picLocks noChangeAspect="1"/>
          </p:cNvPicPr>
          <p:nvPr/>
        </p:nvPicPr>
        <p:blipFill>
          <a:blip r:embed="rId7"/>
          <a:stretch>
            <a:fillRect/>
          </a:stretch>
        </p:blipFill>
        <p:spPr>
          <a:xfrm>
            <a:off x="8622181" y="4515597"/>
            <a:ext cx="274344" cy="329213"/>
          </a:xfrm>
          <a:prstGeom prst="rect">
            <a:avLst/>
          </a:prstGeom>
        </p:spPr>
      </p:pic>
      <p:pic>
        <p:nvPicPr>
          <p:cNvPr id="34" name="Picture 33"/>
          <p:cNvPicPr>
            <a:picLocks noChangeAspect="1"/>
          </p:cNvPicPr>
          <p:nvPr/>
        </p:nvPicPr>
        <p:blipFill>
          <a:blip r:embed="rId7"/>
          <a:stretch>
            <a:fillRect/>
          </a:stretch>
        </p:blipFill>
        <p:spPr>
          <a:xfrm>
            <a:off x="8617948" y="4253670"/>
            <a:ext cx="274344" cy="329213"/>
          </a:xfrm>
          <a:prstGeom prst="rect">
            <a:avLst/>
          </a:prstGeom>
        </p:spPr>
      </p:pic>
      <p:pic>
        <p:nvPicPr>
          <p:cNvPr id="35" name="Picture 34"/>
          <p:cNvPicPr>
            <a:picLocks noChangeAspect="1"/>
          </p:cNvPicPr>
          <p:nvPr/>
        </p:nvPicPr>
        <p:blipFill>
          <a:blip r:embed="rId7"/>
          <a:stretch>
            <a:fillRect/>
          </a:stretch>
        </p:blipFill>
        <p:spPr>
          <a:xfrm>
            <a:off x="3808076" y="3877382"/>
            <a:ext cx="274344" cy="329213"/>
          </a:xfrm>
          <a:prstGeom prst="rect">
            <a:avLst/>
          </a:prstGeom>
        </p:spPr>
      </p:pic>
      <p:pic>
        <p:nvPicPr>
          <p:cNvPr id="36" name="Picture 35"/>
          <p:cNvPicPr>
            <a:picLocks noChangeAspect="1"/>
          </p:cNvPicPr>
          <p:nvPr/>
        </p:nvPicPr>
        <p:blipFill>
          <a:blip r:embed="rId7"/>
          <a:stretch>
            <a:fillRect/>
          </a:stretch>
        </p:blipFill>
        <p:spPr>
          <a:xfrm>
            <a:off x="3810000" y="3612189"/>
            <a:ext cx="274344" cy="329213"/>
          </a:xfrm>
          <a:prstGeom prst="rect">
            <a:avLst/>
          </a:prstGeom>
        </p:spPr>
      </p:pic>
      <p:pic>
        <p:nvPicPr>
          <p:cNvPr id="37" name="Picture 36"/>
          <p:cNvPicPr>
            <a:picLocks noChangeAspect="1"/>
          </p:cNvPicPr>
          <p:nvPr/>
        </p:nvPicPr>
        <p:blipFill>
          <a:blip r:embed="rId7"/>
          <a:stretch>
            <a:fillRect/>
          </a:stretch>
        </p:blipFill>
        <p:spPr>
          <a:xfrm>
            <a:off x="3808076" y="3345813"/>
            <a:ext cx="274344" cy="329213"/>
          </a:xfrm>
          <a:prstGeom prst="rect">
            <a:avLst/>
          </a:prstGeom>
        </p:spPr>
      </p:pic>
      <p:pic>
        <p:nvPicPr>
          <p:cNvPr id="38" name="Picture 37"/>
          <p:cNvPicPr>
            <a:picLocks noChangeAspect="1"/>
          </p:cNvPicPr>
          <p:nvPr/>
        </p:nvPicPr>
        <p:blipFill>
          <a:blip r:embed="rId7"/>
          <a:stretch>
            <a:fillRect/>
          </a:stretch>
        </p:blipFill>
        <p:spPr>
          <a:xfrm>
            <a:off x="7010400" y="3138777"/>
            <a:ext cx="274344" cy="329213"/>
          </a:xfrm>
          <a:prstGeom prst="rect">
            <a:avLst/>
          </a:prstGeom>
        </p:spPr>
      </p:pic>
      <p:pic>
        <p:nvPicPr>
          <p:cNvPr id="39" name="Picture 38"/>
          <p:cNvPicPr>
            <a:picLocks noChangeAspect="1"/>
          </p:cNvPicPr>
          <p:nvPr/>
        </p:nvPicPr>
        <p:blipFill>
          <a:blip r:embed="rId7"/>
          <a:stretch>
            <a:fillRect/>
          </a:stretch>
        </p:blipFill>
        <p:spPr>
          <a:xfrm>
            <a:off x="5410200" y="2821545"/>
            <a:ext cx="274344" cy="329213"/>
          </a:xfrm>
          <a:prstGeom prst="rect">
            <a:avLst/>
          </a:prstGeom>
        </p:spPr>
      </p:pic>
      <p:pic>
        <p:nvPicPr>
          <p:cNvPr id="40" name="Picture 39"/>
          <p:cNvPicPr>
            <a:picLocks noChangeAspect="1"/>
          </p:cNvPicPr>
          <p:nvPr/>
        </p:nvPicPr>
        <p:blipFill>
          <a:blip r:embed="rId7"/>
          <a:stretch>
            <a:fillRect/>
          </a:stretch>
        </p:blipFill>
        <p:spPr>
          <a:xfrm>
            <a:off x="7023100" y="2596149"/>
            <a:ext cx="274344" cy="329213"/>
          </a:xfrm>
          <a:prstGeom prst="rect">
            <a:avLst/>
          </a:prstGeom>
        </p:spPr>
      </p:pic>
      <p:pic>
        <p:nvPicPr>
          <p:cNvPr id="41" name="Picture 40"/>
          <p:cNvPicPr>
            <a:picLocks noChangeAspect="1"/>
          </p:cNvPicPr>
          <p:nvPr/>
        </p:nvPicPr>
        <p:blipFill>
          <a:blip r:embed="rId7"/>
          <a:stretch>
            <a:fillRect/>
          </a:stretch>
        </p:blipFill>
        <p:spPr>
          <a:xfrm>
            <a:off x="5418916" y="2303246"/>
            <a:ext cx="274344" cy="329213"/>
          </a:xfrm>
          <a:prstGeom prst="rect">
            <a:avLst/>
          </a:prstGeom>
        </p:spPr>
      </p:pic>
      <p:pic>
        <p:nvPicPr>
          <p:cNvPr id="42" name="Picture 41"/>
          <p:cNvPicPr>
            <a:picLocks noChangeAspect="1"/>
          </p:cNvPicPr>
          <p:nvPr/>
        </p:nvPicPr>
        <p:blipFill>
          <a:blip r:embed="rId7"/>
          <a:stretch>
            <a:fillRect/>
          </a:stretch>
        </p:blipFill>
        <p:spPr>
          <a:xfrm>
            <a:off x="7023100" y="2040706"/>
            <a:ext cx="274344" cy="329213"/>
          </a:xfrm>
          <a:prstGeom prst="rect">
            <a:avLst/>
          </a:prstGeom>
        </p:spPr>
      </p:pic>
      <p:pic>
        <p:nvPicPr>
          <p:cNvPr id="43" name="Picture 42"/>
          <p:cNvPicPr>
            <a:picLocks noChangeAspect="1"/>
          </p:cNvPicPr>
          <p:nvPr/>
        </p:nvPicPr>
        <p:blipFill>
          <a:blip r:embed="rId7"/>
          <a:stretch>
            <a:fillRect/>
          </a:stretch>
        </p:blipFill>
        <p:spPr>
          <a:xfrm>
            <a:off x="5395531" y="1725636"/>
            <a:ext cx="274344" cy="329213"/>
          </a:xfrm>
          <a:prstGeom prst="rect">
            <a:avLst/>
          </a:prstGeom>
        </p:spPr>
      </p:pic>
      <p:sp>
        <p:nvSpPr>
          <p:cNvPr id="44" name="TextBox 43"/>
          <p:cNvSpPr txBox="1"/>
          <p:nvPr/>
        </p:nvSpPr>
        <p:spPr>
          <a:xfrm>
            <a:off x="7010400" y="4775769"/>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a:ea typeface="+mn-ea"/>
                <a:cs typeface="+mn-cs"/>
              </a:rPr>
              <a:t>2</a:t>
            </a:r>
          </a:p>
        </p:txBody>
      </p:sp>
      <p:pic>
        <p:nvPicPr>
          <p:cNvPr id="46" name="Picture 45"/>
          <p:cNvPicPr>
            <a:picLocks noChangeAspect="1"/>
          </p:cNvPicPr>
          <p:nvPr/>
        </p:nvPicPr>
        <p:blipFill>
          <a:blip r:embed="rId8"/>
          <a:stretch>
            <a:fillRect/>
          </a:stretch>
        </p:blipFill>
        <p:spPr>
          <a:xfrm>
            <a:off x="7006167" y="4503575"/>
            <a:ext cx="268247" cy="323116"/>
          </a:xfrm>
          <a:prstGeom prst="rect">
            <a:avLst/>
          </a:prstGeom>
        </p:spPr>
      </p:pic>
      <p:pic>
        <p:nvPicPr>
          <p:cNvPr id="47" name="Picture 46"/>
          <p:cNvPicPr>
            <a:picLocks noChangeAspect="1"/>
          </p:cNvPicPr>
          <p:nvPr/>
        </p:nvPicPr>
        <p:blipFill>
          <a:blip r:embed="rId8"/>
          <a:stretch>
            <a:fillRect/>
          </a:stretch>
        </p:blipFill>
        <p:spPr>
          <a:xfrm>
            <a:off x="7000555" y="4235268"/>
            <a:ext cx="268247" cy="323116"/>
          </a:xfrm>
          <a:prstGeom prst="rect">
            <a:avLst/>
          </a:prstGeom>
        </p:spPr>
      </p:pic>
      <p:pic>
        <p:nvPicPr>
          <p:cNvPr id="48" name="Picture 47"/>
          <p:cNvPicPr>
            <a:picLocks noChangeAspect="1"/>
          </p:cNvPicPr>
          <p:nvPr/>
        </p:nvPicPr>
        <p:blipFill>
          <a:blip r:embed="rId8"/>
          <a:stretch>
            <a:fillRect/>
          </a:stretch>
        </p:blipFill>
        <p:spPr>
          <a:xfrm>
            <a:off x="5398579" y="3934129"/>
            <a:ext cx="268247" cy="323116"/>
          </a:xfrm>
          <a:prstGeom prst="rect">
            <a:avLst/>
          </a:prstGeom>
        </p:spPr>
      </p:pic>
      <p:pic>
        <p:nvPicPr>
          <p:cNvPr id="49" name="Picture 48"/>
          <p:cNvPicPr>
            <a:picLocks noChangeAspect="1"/>
          </p:cNvPicPr>
          <p:nvPr/>
        </p:nvPicPr>
        <p:blipFill>
          <a:blip r:embed="rId8"/>
          <a:stretch>
            <a:fillRect/>
          </a:stretch>
        </p:blipFill>
        <p:spPr>
          <a:xfrm>
            <a:off x="3810000" y="3069151"/>
            <a:ext cx="268247" cy="323116"/>
          </a:xfrm>
          <a:prstGeom prst="rect">
            <a:avLst/>
          </a:prstGeom>
        </p:spPr>
      </p:pic>
      <p:pic>
        <p:nvPicPr>
          <p:cNvPr id="50" name="Picture 49"/>
          <p:cNvPicPr>
            <a:picLocks noChangeAspect="1"/>
          </p:cNvPicPr>
          <p:nvPr/>
        </p:nvPicPr>
        <p:blipFill>
          <a:blip r:embed="rId8"/>
          <a:stretch>
            <a:fillRect/>
          </a:stretch>
        </p:blipFill>
        <p:spPr>
          <a:xfrm>
            <a:off x="8598759" y="2335798"/>
            <a:ext cx="268247" cy="323116"/>
          </a:xfrm>
          <a:prstGeom prst="rect">
            <a:avLst/>
          </a:prstGeom>
        </p:spPr>
      </p:pic>
      <p:pic>
        <p:nvPicPr>
          <p:cNvPr id="51" name="Picture 50"/>
          <p:cNvPicPr>
            <a:picLocks noChangeAspect="1"/>
          </p:cNvPicPr>
          <p:nvPr/>
        </p:nvPicPr>
        <p:blipFill>
          <a:blip r:embed="rId8"/>
          <a:stretch>
            <a:fillRect/>
          </a:stretch>
        </p:blipFill>
        <p:spPr>
          <a:xfrm>
            <a:off x="5401902" y="3661073"/>
            <a:ext cx="268247" cy="323116"/>
          </a:xfrm>
          <a:prstGeom prst="rect">
            <a:avLst/>
          </a:prstGeom>
        </p:spPr>
      </p:pic>
      <p:pic>
        <p:nvPicPr>
          <p:cNvPr id="52" name="Picture 51"/>
          <p:cNvPicPr>
            <a:picLocks noChangeAspect="1"/>
          </p:cNvPicPr>
          <p:nvPr/>
        </p:nvPicPr>
        <p:blipFill>
          <a:blip r:embed="rId8"/>
          <a:stretch>
            <a:fillRect/>
          </a:stretch>
        </p:blipFill>
        <p:spPr>
          <a:xfrm>
            <a:off x="5398579" y="3384750"/>
            <a:ext cx="268247" cy="323116"/>
          </a:xfrm>
          <a:prstGeom prst="rect">
            <a:avLst/>
          </a:prstGeom>
        </p:spPr>
      </p:pic>
      <p:pic>
        <p:nvPicPr>
          <p:cNvPr id="53" name="Picture 52"/>
          <p:cNvPicPr>
            <a:picLocks noChangeAspect="1"/>
          </p:cNvPicPr>
          <p:nvPr/>
        </p:nvPicPr>
        <p:blipFill>
          <a:blip r:embed="rId8"/>
          <a:stretch>
            <a:fillRect/>
          </a:stretch>
        </p:blipFill>
        <p:spPr>
          <a:xfrm>
            <a:off x="8593835" y="2056620"/>
            <a:ext cx="268247" cy="323116"/>
          </a:xfrm>
          <a:prstGeom prst="rect">
            <a:avLst/>
          </a:prstGeom>
        </p:spPr>
      </p:pic>
      <p:pic>
        <p:nvPicPr>
          <p:cNvPr id="54" name="Picture 53"/>
          <p:cNvPicPr>
            <a:picLocks noChangeAspect="1"/>
          </p:cNvPicPr>
          <p:nvPr/>
        </p:nvPicPr>
        <p:blipFill>
          <a:blip r:embed="rId8"/>
          <a:stretch>
            <a:fillRect/>
          </a:stretch>
        </p:blipFill>
        <p:spPr>
          <a:xfrm>
            <a:off x="8610655" y="2608146"/>
            <a:ext cx="268247" cy="323116"/>
          </a:xfrm>
          <a:prstGeom prst="rect">
            <a:avLst/>
          </a:prstGeom>
        </p:spPr>
      </p:pic>
      <p:pic>
        <p:nvPicPr>
          <p:cNvPr id="55" name="Picture 54"/>
          <p:cNvPicPr>
            <a:picLocks noChangeAspect="1"/>
          </p:cNvPicPr>
          <p:nvPr/>
        </p:nvPicPr>
        <p:blipFill>
          <a:blip r:embed="rId8"/>
          <a:stretch>
            <a:fillRect/>
          </a:stretch>
        </p:blipFill>
        <p:spPr>
          <a:xfrm>
            <a:off x="3809961" y="2803239"/>
            <a:ext cx="268247" cy="323116"/>
          </a:xfrm>
          <a:prstGeom prst="rect">
            <a:avLst/>
          </a:prstGeom>
        </p:spPr>
      </p:pic>
      <p:pic>
        <p:nvPicPr>
          <p:cNvPr id="56" name="Picture 55"/>
          <p:cNvPicPr>
            <a:picLocks noChangeAspect="1"/>
          </p:cNvPicPr>
          <p:nvPr/>
        </p:nvPicPr>
        <p:blipFill>
          <a:blip r:embed="rId8"/>
          <a:stretch>
            <a:fillRect/>
          </a:stretch>
        </p:blipFill>
        <p:spPr>
          <a:xfrm>
            <a:off x="3866507" y="1701331"/>
            <a:ext cx="268247" cy="323116"/>
          </a:xfrm>
          <a:prstGeom prst="rect">
            <a:avLst/>
          </a:prstGeom>
        </p:spPr>
      </p:pic>
      <p:sp>
        <p:nvSpPr>
          <p:cNvPr id="57" name="TextBox 56"/>
          <p:cNvSpPr txBox="1"/>
          <p:nvPr/>
        </p:nvSpPr>
        <p:spPr>
          <a:xfrm>
            <a:off x="5411925" y="4775453"/>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a:ea typeface="+mn-ea"/>
                <a:cs typeface="+mn-cs"/>
              </a:rPr>
              <a:t>3</a:t>
            </a:r>
          </a:p>
        </p:txBody>
      </p:sp>
      <p:pic>
        <p:nvPicPr>
          <p:cNvPr id="58" name="Picture 57"/>
          <p:cNvPicPr>
            <a:picLocks noChangeAspect="1"/>
          </p:cNvPicPr>
          <p:nvPr/>
        </p:nvPicPr>
        <p:blipFill>
          <a:blip r:embed="rId9"/>
          <a:stretch>
            <a:fillRect/>
          </a:stretch>
        </p:blipFill>
        <p:spPr>
          <a:xfrm>
            <a:off x="5403722" y="4499711"/>
            <a:ext cx="274344" cy="323116"/>
          </a:xfrm>
          <a:prstGeom prst="rect">
            <a:avLst/>
          </a:prstGeom>
        </p:spPr>
      </p:pic>
      <p:pic>
        <p:nvPicPr>
          <p:cNvPr id="59" name="Picture 58"/>
          <p:cNvPicPr>
            <a:picLocks noChangeAspect="1"/>
          </p:cNvPicPr>
          <p:nvPr/>
        </p:nvPicPr>
        <p:blipFill>
          <a:blip r:embed="rId9"/>
          <a:stretch>
            <a:fillRect/>
          </a:stretch>
        </p:blipFill>
        <p:spPr>
          <a:xfrm>
            <a:off x="5395660" y="4245366"/>
            <a:ext cx="274344" cy="323116"/>
          </a:xfrm>
          <a:prstGeom prst="rect">
            <a:avLst/>
          </a:prstGeom>
        </p:spPr>
      </p:pic>
      <p:pic>
        <p:nvPicPr>
          <p:cNvPr id="60" name="Picture 59"/>
          <p:cNvPicPr>
            <a:picLocks noChangeAspect="1"/>
          </p:cNvPicPr>
          <p:nvPr/>
        </p:nvPicPr>
        <p:blipFill>
          <a:blip r:embed="rId9"/>
          <a:stretch>
            <a:fillRect/>
          </a:stretch>
        </p:blipFill>
        <p:spPr>
          <a:xfrm>
            <a:off x="7003733" y="3969729"/>
            <a:ext cx="274344" cy="323116"/>
          </a:xfrm>
          <a:prstGeom prst="rect">
            <a:avLst/>
          </a:prstGeom>
        </p:spPr>
      </p:pic>
      <p:pic>
        <p:nvPicPr>
          <p:cNvPr id="61" name="Picture 60"/>
          <p:cNvPicPr>
            <a:picLocks noChangeAspect="1"/>
          </p:cNvPicPr>
          <p:nvPr/>
        </p:nvPicPr>
        <p:blipFill>
          <a:blip r:embed="rId9"/>
          <a:stretch>
            <a:fillRect/>
          </a:stretch>
        </p:blipFill>
        <p:spPr>
          <a:xfrm>
            <a:off x="7003733" y="3707432"/>
            <a:ext cx="274344" cy="323116"/>
          </a:xfrm>
          <a:prstGeom prst="rect">
            <a:avLst/>
          </a:prstGeom>
        </p:spPr>
      </p:pic>
      <p:pic>
        <p:nvPicPr>
          <p:cNvPr id="62" name="Picture 61"/>
          <p:cNvPicPr>
            <a:picLocks noChangeAspect="1"/>
          </p:cNvPicPr>
          <p:nvPr/>
        </p:nvPicPr>
        <p:blipFill>
          <a:blip r:embed="rId9"/>
          <a:stretch>
            <a:fillRect/>
          </a:stretch>
        </p:blipFill>
        <p:spPr>
          <a:xfrm>
            <a:off x="7003733" y="3420075"/>
            <a:ext cx="274344" cy="323116"/>
          </a:xfrm>
          <a:prstGeom prst="rect">
            <a:avLst/>
          </a:prstGeom>
        </p:spPr>
      </p:pic>
      <p:pic>
        <p:nvPicPr>
          <p:cNvPr id="63" name="Picture 62"/>
          <p:cNvPicPr>
            <a:picLocks noChangeAspect="1"/>
          </p:cNvPicPr>
          <p:nvPr/>
        </p:nvPicPr>
        <p:blipFill>
          <a:blip r:embed="rId9"/>
          <a:stretch>
            <a:fillRect/>
          </a:stretch>
        </p:blipFill>
        <p:spPr>
          <a:xfrm>
            <a:off x="8571018" y="3165552"/>
            <a:ext cx="274344" cy="323116"/>
          </a:xfrm>
          <a:prstGeom prst="rect">
            <a:avLst/>
          </a:prstGeom>
        </p:spPr>
      </p:pic>
      <p:pic>
        <p:nvPicPr>
          <p:cNvPr id="64" name="Picture 63"/>
          <p:cNvPicPr>
            <a:picLocks noChangeAspect="1"/>
          </p:cNvPicPr>
          <p:nvPr/>
        </p:nvPicPr>
        <p:blipFill>
          <a:blip r:embed="rId9"/>
          <a:stretch>
            <a:fillRect/>
          </a:stretch>
        </p:blipFill>
        <p:spPr>
          <a:xfrm>
            <a:off x="8580339" y="2866332"/>
            <a:ext cx="274344" cy="323116"/>
          </a:xfrm>
          <a:prstGeom prst="rect">
            <a:avLst/>
          </a:prstGeom>
        </p:spPr>
      </p:pic>
      <p:pic>
        <p:nvPicPr>
          <p:cNvPr id="65" name="Picture 64"/>
          <p:cNvPicPr>
            <a:picLocks noChangeAspect="1"/>
          </p:cNvPicPr>
          <p:nvPr/>
        </p:nvPicPr>
        <p:blipFill>
          <a:blip r:embed="rId9"/>
          <a:stretch>
            <a:fillRect/>
          </a:stretch>
        </p:blipFill>
        <p:spPr>
          <a:xfrm>
            <a:off x="3793553" y="2534932"/>
            <a:ext cx="274344" cy="323116"/>
          </a:xfrm>
          <a:prstGeom prst="rect">
            <a:avLst/>
          </a:prstGeom>
        </p:spPr>
      </p:pic>
      <p:pic>
        <p:nvPicPr>
          <p:cNvPr id="66" name="Picture 65"/>
          <p:cNvPicPr>
            <a:picLocks noChangeAspect="1"/>
          </p:cNvPicPr>
          <p:nvPr/>
        </p:nvPicPr>
        <p:blipFill>
          <a:blip r:embed="rId9"/>
          <a:stretch>
            <a:fillRect/>
          </a:stretch>
        </p:blipFill>
        <p:spPr>
          <a:xfrm>
            <a:off x="3828995" y="2255659"/>
            <a:ext cx="274344" cy="323116"/>
          </a:xfrm>
          <a:prstGeom prst="rect">
            <a:avLst/>
          </a:prstGeom>
        </p:spPr>
      </p:pic>
      <p:pic>
        <p:nvPicPr>
          <p:cNvPr id="67" name="Picture 66"/>
          <p:cNvPicPr>
            <a:picLocks noChangeAspect="1"/>
          </p:cNvPicPr>
          <p:nvPr/>
        </p:nvPicPr>
        <p:blipFill>
          <a:blip r:embed="rId9"/>
          <a:stretch>
            <a:fillRect/>
          </a:stretch>
        </p:blipFill>
        <p:spPr>
          <a:xfrm>
            <a:off x="3828995" y="2005197"/>
            <a:ext cx="274344" cy="323116"/>
          </a:xfrm>
          <a:prstGeom prst="rect">
            <a:avLst/>
          </a:prstGeom>
        </p:spPr>
      </p:pic>
      <p:pic>
        <p:nvPicPr>
          <p:cNvPr id="68" name="Picture 67"/>
          <p:cNvPicPr>
            <a:picLocks noChangeAspect="1"/>
          </p:cNvPicPr>
          <p:nvPr/>
        </p:nvPicPr>
        <p:blipFill>
          <a:blip r:embed="rId9"/>
          <a:stretch>
            <a:fillRect/>
          </a:stretch>
        </p:blipFill>
        <p:spPr>
          <a:xfrm>
            <a:off x="8587738" y="1797378"/>
            <a:ext cx="274344" cy="323116"/>
          </a:xfrm>
          <a:prstGeom prst="rect">
            <a:avLst/>
          </a:prstGeom>
        </p:spPr>
      </p:pic>
      <p:sp>
        <p:nvSpPr>
          <p:cNvPr id="69" name="TextBox 68"/>
          <p:cNvSpPr txBox="1"/>
          <p:nvPr/>
        </p:nvSpPr>
        <p:spPr>
          <a:xfrm>
            <a:off x="3814720" y="4744551"/>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Arial"/>
                <a:ea typeface="+mn-ea"/>
                <a:cs typeface="+mn-cs"/>
              </a:rPr>
              <a:t>4</a:t>
            </a:r>
          </a:p>
        </p:txBody>
      </p:sp>
      <p:pic>
        <p:nvPicPr>
          <p:cNvPr id="70" name="Picture 69"/>
          <p:cNvPicPr>
            <a:picLocks noChangeAspect="1"/>
          </p:cNvPicPr>
          <p:nvPr/>
        </p:nvPicPr>
        <p:blipFill>
          <a:blip r:embed="rId10"/>
          <a:stretch>
            <a:fillRect/>
          </a:stretch>
        </p:blipFill>
        <p:spPr>
          <a:xfrm>
            <a:off x="3793553" y="4469709"/>
            <a:ext cx="274344" cy="323116"/>
          </a:xfrm>
          <a:prstGeom prst="rect">
            <a:avLst/>
          </a:prstGeom>
        </p:spPr>
      </p:pic>
      <p:pic>
        <p:nvPicPr>
          <p:cNvPr id="71" name="Picture 70"/>
          <p:cNvPicPr>
            <a:picLocks noChangeAspect="1"/>
          </p:cNvPicPr>
          <p:nvPr/>
        </p:nvPicPr>
        <p:blipFill>
          <a:blip r:embed="rId10"/>
          <a:stretch>
            <a:fillRect/>
          </a:stretch>
        </p:blipFill>
        <p:spPr>
          <a:xfrm>
            <a:off x="3796134" y="4234797"/>
            <a:ext cx="274344" cy="323116"/>
          </a:xfrm>
          <a:prstGeom prst="rect">
            <a:avLst/>
          </a:prstGeom>
        </p:spPr>
      </p:pic>
      <p:pic>
        <p:nvPicPr>
          <p:cNvPr id="72" name="Picture 71"/>
          <p:cNvPicPr>
            <a:picLocks noChangeAspect="1"/>
          </p:cNvPicPr>
          <p:nvPr/>
        </p:nvPicPr>
        <p:blipFill>
          <a:blip r:embed="rId10"/>
          <a:stretch>
            <a:fillRect/>
          </a:stretch>
        </p:blipFill>
        <p:spPr>
          <a:xfrm>
            <a:off x="8612336" y="3995293"/>
            <a:ext cx="274344" cy="323116"/>
          </a:xfrm>
          <a:prstGeom prst="rect">
            <a:avLst/>
          </a:prstGeom>
        </p:spPr>
      </p:pic>
      <p:pic>
        <p:nvPicPr>
          <p:cNvPr id="73" name="Picture 72"/>
          <p:cNvPicPr>
            <a:picLocks noChangeAspect="1"/>
          </p:cNvPicPr>
          <p:nvPr/>
        </p:nvPicPr>
        <p:blipFill>
          <a:blip r:embed="rId10"/>
          <a:stretch>
            <a:fillRect/>
          </a:stretch>
        </p:blipFill>
        <p:spPr>
          <a:xfrm>
            <a:off x="8604558" y="3732402"/>
            <a:ext cx="274344" cy="323116"/>
          </a:xfrm>
          <a:prstGeom prst="rect">
            <a:avLst/>
          </a:prstGeom>
        </p:spPr>
      </p:pic>
      <p:pic>
        <p:nvPicPr>
          <p:cNvPr id="74" name="Picture 73"/>
          <p:cNvPicPr>
            <a:picLocks noChangeAspect="1"/>
          </p:cNvPicPr>
          <p:nvPr/>
        </p:nvPicPr>
        <p:blipFill>
          <a:blip r:embed="rId10"/>
          <a:stretch>
            <a:fillRect/>
          </a:stretch>
        </p:blipFill>
        <p:spPr>
          <a:xfrm>
            <a:off x="8601342" y="3449410"/>
            <a:ext cx="274344" cy="323116"/>
          </a:xfrm>
          <a:prstGeom prst="rect">
            <a:avLst/>
          </a:prstGeom>
        </p:spPr>
      </p:pic>
      <p:pic>
        <p:nvPicPr>
          <p:cNvPr id="75" name="Picture 74"/>
          <p:cNvPicPr>
            <a:picLocks noChangeAspect="1"/>
          </p:cNvPicPr>
          <p:nvPr/>
        </p:nvPicPr>
        <p:blipFill>
          <a:blip r:embed="rId10"/>
          <a:stretch>
            <a:fillRect/>
          </a:stretch>
        </p:blipFill>
        <p:spPr>
          <a:xfrm>
            <a:off x="5410200" y="3110451"/>
            <a:ext cx="274344" cy="323116"/>
          </a:xfrm>
          <a:prstGeom prst="rect">
            <a:avLst/>
          </a:prstGeom>
        </p:spPr>
      </p:pic>
      <p:pic>
        <p:nvPicPr>
          <p:cNvPr id="76" name="Picture 75"/>
          <p:cNvPicPr>
            <a:picLocks noChangeAspect="1"/>
          </p:cNvPicPr>
          <p:nvPr/>
        </p:nvPicPr>
        <p:blipFill>
          <a:blip r:embed="rId10"/>
          <a:stretch>
            <a:fillRect/>
          </a:stretch>
        </p:blipFill>
        <p:spPr>
          <a:xfrm>
            <a:off x="7012911" y="2823879"/>
            <a:ext cx="274344" cy="323116"/>
          </a:xfrm>
          <a:prstGeom prst="rect">
            <a:avLst/>
          </a:prstGeom>
        </p:spPr>
      </p:pic>
      <p:pic>
        <p:nvPicPr>
          <p:cNvPr id="77" name="Picture 76"/>
          <p:cNvPicPr>
            <a:picLocks noChangeAspect="1"/>
          </p:cNvPicPr>
          <p:nvPr/>
        </p:nvPicPr>
        <p:blipFill>
          <a:blip r:embed="rId10"/>
          <a:stretch>
            <a:fillRect/>
          </a:stretch>
        </p:blipFill>
        <p:spPr>
          <a:xfrm>
            <a:off x="5387409" y="2564383"/>
            <a:ext cx="274344" cy="323116"/>
          </a:xfrm>
          <a:prstGeom prst="rect">
            <a:avLst/>
          </a:prstGeom>
        </p:spPr>
      </p:pic>
      <p:pic>
        <p:nvPicPr>
          <p:cNvPr id="78" name="Picture 77"/>
          <p:cNvPicPr>
            <a:picLocks noChangeAspect="1"/>
          </p:cNvPicPr>
          <p:nvPr/>
        </p:nvPicPr>
        <p:blipFill>
          <a:blip r:embed="rId10"/>
          <a:stretch>
            <a:fillRect/>
          </a:stretch>
        </p:blipFill>
        <p:spPr>
          <a:xfrm>
            <a:off x="7023100" y="2307092"/>
            <a:ext cx="274344" cy="323116"/>
          </a:xfrm>
          <a:prstGeom prst="rect">
            <a:avLst/>
          </a:prstGeom>
        </p:spPr>
      </p:pic>
      <p:pic>
        <p:nvPicPr>
          <p:cNvPr id="79" name="Picture 78"/>
          <p:cNvPicPr>
            <a:picLocks noChangeAspect="1"/>
          </p:cNvPicPr>
          <p:nvPr/>
        </p:nvPicPr>
        <p:blipFill>
          <a:blip r:embed="rId10"/>
          <a:stretch>
            <a:fillRect/>
          </a:stretch>
        </p:blipFill>
        <p:spPr>
          <a:xfrm>
            <a:off x="5383635" y="2018691"/>
            <a:ext cx="274344" cy="323116"/>
          </a:xfrm>
          <a:prstGeom prst="rect">
            <a:avLst/>
          </a:prstGeom>
        </p:spPr>
      </p:pic>
      <p:pic>
        <p:nvPicPr>
          <p:cNvPr id="80" name="Picture 79"/>
          <p:cNvPicPr>
            <a:picLocks noChangeAspect="1"/>
          </p:cNvPicPr>
          <p:nvPr/>
        </p:nvPicPr>
        <p:blipFill>
          <a:blip r:embed="rId10"/>
          <a:stretch>
            <a:fillRect/>
          </a:stretch>
        </p:blipFill>
        <p:spPr>
          <a:xfrm>
            <a:off x="7012911" y="1752600"/>
            <a:ext cx="274344" cy="323116"/>
          </a:xfrm>
          <a:prstGeom prst="rect">
            <a:avLst/>
          </a:prstGeom>
        </p:spPr>
      </p:pic>
      <p:sp>
        <p:nvSpPr>
          <p:cNvPr id="3" name="Oval 2"/>
          <p:cNvSpPr/>
          <p:nvPr/>
        </p:nvSpPr>
        <p:spPr bwMode="auto">
          <a:xfrm>
            <a:off x="7206250" y="4140092"/>
            <a:ext cx="1690275" cy="1093389"/>
          </a:xfrm>
          <a:prstGeom prst="ellipse">
            <a:avLst/>
          </a:prstGeom>
          <a:noFill/>
          <a:ln w="254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Times New Roman" pitchFamily="18" charset="0"/>
            </a:endParaRPr>
          </a:p>
        </p:txBody>
      </p:sp>
      <p:sp>
        <p:nvSpPr>
          <p:cNvPr id="20" name="Oval 19"/>
          <p:cNvSpPr/>
          <p:nvPr/>
        </p:nvSpPr>
        <p:spPr bwMode="auto">
          <a:xfrm>
            <a:off x="5754883" y="4080709"/>
            <a:ext cx="1395628" cy="1113861"/>
          </a:xfrm>
          <a:prstGeom prst="ellipse">
            <a:avLst/>
          </a:prstGeom>
          <a:noFill/>
          <a:ln w="254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Times New Roman" pitchFamily="18" charset="0"/>
            </a:endParaRPr>
          </a:p>
        </p:txBody>
      </p:sp>
      <p:sp>
        <p:nvSpPr>
          <p:cNvPr id="21" name="Oval 20"/>
          <p:cNvSpPr/>
          <p:nvPr/>
        </p:nvSpPr>
        <p:spPr bwMode="auto">
          <a:xfrm>
            <a:off x="4199103" y="4085948"/>
            <a:ext cx="1326853" cy="1124517"/>
          </a:xfrm>
          <a:prstGeom prst="ellipse">
            <a:avLst/>
          </a:prstGeom>
          <a:noFill/>
          <a:ln w="254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Times New Roman" pitchFamily="18" charset="0"/>
            </a:endParaRPr>
          </a:p>
        </p:txBody>
      </p:sp>
      <p:sp>
        <p:nvSpPr>
          <p:cNvPr id="23" name="Oval 22"/>
          <p:cNvSpPr/>
          <p:nvPr/>
        </p:nvSpPr>
        <p:spPr bwMode="auto">
          <a:xfrm>
            <a:off x="2573134" y="4076421"/>
            <a:ext cx="1395938" cy="1075348"/>
          </a:xfrm>
          <a:prstGeom prst="ellipse">
            <a:avLst/>
          </a:prstGeom>
          <a:noFill/>
          <a:ln w="3175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508061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365126"/>
            <a:ext cx="7886700" cy="436433"/>
          </a:xfrm>
        </p:spPr>
        <p:txBody>
          <a:bodyPr>
            <a:noAutofit/>
          </a:bodyPr>
          <a:lstStyle/>
          <a:p>
            <a:r>
              <a:rPr lang="en-US" sz="3600"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Profine/Sandea (halosulfuron) PRE on Sorghum</a:t>
            </a:r>
            <a:endParaRPr lang="en-US" sz="36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Content Placeholder 8"/>
          <p:cNvPicPr>
            <a:picLocks noGrp="1" noChangeAspect="1"/>
          </p:cNvPicPr>
          <p:nvPr>
            <p:ph sz="half" idx="2"/>
          </p:nvPr>
        </p:nvPicPr>
        <p:blipFill>
          <a:blip r:embed="rId2"/>
          <a:stretch>
            <a:fillRect/>
          </a:stretch>
        </p:blipFill>
        <p:spPr>
          <a:xfrm>
            <a:off x="4719468" y="1404213"/>
            <a:ext cx="3404816" cy="4541873"/>
          </a:xfrm>
          <a:prstGeom prst="rect">
            <a:avLst/>
          </a:prstGeom>
        </p:spPr>
      </p:pic>
      <p:pic>
        <p:nvPicPr>
          <p:cNvPr id="11" name="Content Placeholder 10"/>
          <p:cNvPicPr>
            <a:picLocks noGrp="1" noChangeAspect="1"/>
          </p:cNvPicPr>
          <p:nvPr>
            <p:ph sz="half" idx="1"/>
          </p:nvPr>
        </p:nvPicPr>
        <p:blipFill>
          <a:blip r:embed="rId3"/>
          <a:stretch>
            <a:fillRect/>
          </a:stretch>
        </p:blipFill>
        <p:spPr>
          <a:xfrm>
            <a:off x="1114679" y="1404213"/>
            <a:ext cx="3402846" cy="4541873"/>
          </a:xfrm>
          <a:prstGeom prst="rect">
            <a:avLst/>
          </a:prstGeom>
        </p:spPr>
      </p:pic>
      <p:sp>
        <p:nvSpPr>
          <p:cNvPr id="12" name="TextBox 11"/>
          <p:cNvSpPr txBox="1"/>
          <p:nvPr/>
        </p:nvSpPr>
        <p:spPr>
          <a:xfrm>
            <a:off x="50584" y="6211669"/>
            <a:ext cx="2223686" cy="646331"/>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Soil pH = 5.7</a:t>
            </a:r>
          </a:p>
          <a:p>
            <a:r>
              <a:rPr lang="en-US" dirty="0" smtClean="0">
                <a:latin typeface="Arial" panose="020B0604020202020204" pitchFamily="34" charset="0"/>
                <a:cs typeface="Arial" panose="020B0604020202020204" pitchFamily="34" charset="0"/>
              </a:rPr>
              <a:t>Nematodes: ring (9)</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44673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53841"/>
            <a:ext cx="7886700" cy="1325563"/>
          </a:xfrm>
        </p:spPr>
        <p:txBody>
          <a:bodyPr/>
          <a:lstStyle/>
          <a:p>
            <a:r>
              <a:rPr lang="en-US"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Paraquat Drift</a:t>
            </a:r>
          </a:p>
        </p:txBody>
      </p:sp>
      <p:pic>
        <p:nvPicPr>
          <p:cNvPr id="7" name="Content Placeholder 6"/>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82253" y="1066152"/>
            <a:ext cx="7527755" cy="5645817"/>
          </a:xfrm>
        </p:spPr>
      </p:pic>
    </p:spTree>
    <p:extLst>
      <p:ext uri="{BB962C8B-B14F-4D97-AF65-F5344CB8AC3E}">
        <p14:creationId xmlns:p14="http://schemas.microsoft.com/office/powerpoint/2010/main" val="30206948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739" y="-31763"/>
            <a:ext cx="8192392" cy="1325563"/>
          </a:xfrm>
        </p:spPr>
        <p:txBody>
          <a:bodyPr>
            <a:normAutofit/>
          </a:bodyPr>
          <a:lstStyle/>
          <a:p>
            <a:r>
              <a:rPr lang="en-US" sz="40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Valor Sprayer Tank-Contamination</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53983" y="1249031"/>
            <a:ext cx="7372164" cy="5529123"/>
          </a:xfrm>
          <a:prstGeom prst="rect">
            <a:avLst/>
          </a:prstGeom>
        </p:spPr>
      </p:pic>
    </p:spTree>
    <p:extLst>
      <p:ext uri="{BB962C8B-B14F-4D97-AF65-F5344CB8AC3E}">
        <p14:creationId xmlns:p14="http://schemas.microsoft.com/office/powerpoint/2010/main" val="8289109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273" y="0"/>
            <a:ext cx="7886700" cy="1325563"/>
          </a:xfrm>
        </p:spPr>
        <p:txBody>
          <a:bodyPr/>
          <a:lstStyle/>
          <a:p>
            <a:r>
              <a:rPr lang="en-US"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Valor/Sprayer Clean-Out</a:t>
            </a:r>
          </a:p>
        </p:txBody>
      </p:sp>
      <p:sp>
        <p:nvSpPr>
          <p:cNvPr id="3" name="Content Placeholder 2"/>
          <p:cNvSpPr>
            <a:spLocks noGrp="1"/>
          </p:cNvSpPr>
          <p:nvPr>
            <p:ph idx="1"/>
          </p:nvPr>
        </p:nvSpPr>
        <p:spPr>
          <a:xfrm>
            <a:off x="453551" y="1082432"/>
            <a:ext cx="7886700" cy="4351338"/>
          </a:xfrm>
        </p:spPr>
        <p:txBody>
          <a:bodyPr>
            <a:noAutofit/>
          </a:bodyPr>
          <a:lstStyle/>
          <a:p>
            <a:r>
              <a:rPr lang="en-US" sz="1400" b="1" dirty="0">
                <a:latin typeface="Arial" panose="020B0604020202020204" pitchFamily="34" charset="0"/>
                <a:cs typeface="Arial" panose="020B0604020202020204" pitchFamily="34" charset="0"/>
              </a:rPr>
              <a:t>Spray equipment, including mixing vessels and nurse tanks, must be cleaned each day following Valor EZ Herbicide2 application. After Valor EZ Herbicide2 is applied, the following steps must be used to clean the spray equipment: </a:t>
            </a:r>
          </a:p>
          <a:p>
            <a:r>
              <a:rPr lang="en-US" sz="1400" b="1" dirty="0">
                <a:latin typeface="Arial" panose="020B0604020202020204" pitchFamily="34" charset="0"/>
                <a:cs typeface="Arial" panose="020B0604020202020204" pitchFamily="34" charset="0"/>
              </a:rPr>
              <a:t>1. Completely drain the spray tank, rinse the sprayer thoroughly, including the inside and outside of the tank and all in-line screens. </a:t>
            </a:r>
          </a:p>
          <a:p>
            <a:r>
              <a:rPr lang="en-US" sz="1400" b="1" dirty="0">
                <a:latin typeface="Arial" panose="020B0604020202020204" pitchFamily="34" charset="0"/>
                <a:cs typeface="Arial" panose="020B0604020202020204" pitchFamily="34" charset="0"/>
              </a:rPr>
              <a:t>2. Fill the spray tank with clean water and flush all hoses, booms, screens and nozzles. </a:t>
            </a:r>
          </a:p>
          <a:p>
            <a:r>
              <a:rPr lang="en-US" sz="1400" b="1" dirty="0">
                <a:latin typeface="Arial" panose="020B0604020202020204" pitchFamily="34" charset="0"/>
                <a:cs typeface="Arial" panose="020B0604020202020204" pitchFamily="34" charset="0"/>
              </a:rPr>
              <a:t>3. Top off tank, add 1 gallon of 3% household ammonia (or equivalent) for every 100 gallons of water, circulate through sprayer for 5 minutes, and then flush all hoses, booms, screens and nozzles for a minimum of 15 minutes. If diaphragms are being used on the spray boom, loosen diaphragms before flushing the spray system, allowing cleaning solution to spray through the open diaphragm. If spray lines have any end caps, they must be loosened before flushing the system, allowing cleaning solution to spray through the loosened caps</a:t>
            </a:r>
            <a:r>
              <a:rPr lang="en-US" sz="1400" b="1" i="1" u="sng" dirty="0">
                <a:latin typeface="Arial" panose="020B0604020202020204" pitchFamily="34" charset="0"/>
                <a:cs typeface="Arial" panose="020B0604020202020204" pitchFamily="34" charset="0"/>
              </a:rPr>
              <a:t>. To enhance removal of Valor EZ Herbicide2 from the spray system, add a tank cleaner for example ”Valent Tank Cleaner” from Valent U.S.A. LLC, in place of ammonia and allow the cleaning solution to remain in the pressurized spray system (spray tank, hoses and boom) overnight before flushing the system for a minimum of 15 minutes.</a:t>
            </a:r>
            <a:r>
              <a:rPr lang="en-US" sz="1400" b="1" dirty="0">
                <a:latin typeface="Arial" panose="020B0604020202020204" pitchFamily="34" charset="0"/>
                <a:cs typeface="Arial" panose="020B0604020202020204" pitchFamily="34" charset="0"/>
              </a:rPr>
              <a:t> </a:t>
            </a:r>
          </a:p>
          <a:p>
            <a:r>
              <a:rPr lang="en-US" sz="1400" b="1" dirty="0">
                <a:latin typeface="Arial" panose="020B0604020202020204" pitchFamily="34" charset="0"/>
                <a:cs typeface="Arial" panose="020B0604020202020204" pitchFamily="34" charset="0"/>
              </a:rPr>
              <a:t>4. Drain tank completely. </a:t>
            </a:r>
          </a:p>
          <a:p>
            <a:r>
              <a:rPr lang="en-US" sz="1400" b="1" dirty="0">
                <a:latin typeface="Arial" panose="020B0604020202020204" pitchFamily="34" charset="0"/>
                <a:cs typeface="Arial" panose="020B0604020202020204" pitchFamily="34" charset="0"/>
              </a:rPr>
              <a:t>5. Add enough clean water to the spray tank to allow all hoses, booms, screens and nozzles to be flushed for 2 minutes. </a:t>
            </a:r>
          </a:p>
          <a:p>
            <a:r>
              <a:rPr lang="en-US" sz="1400" b="1" dirty="0">
                <a:latin typeface="Arial" panose="020B0604020202020204" pitchFamily="34" charset="0"/>
                <a:cs typeface="Arial" panose="020B0604020202020204" pitchFamily="34" charset="0"/>
              </a:rPr>
              <a:t>6. Remove all nozzles and screens and rinse them in clean water. Thoroughly clean spray equipment, including all tanks, hoses, booms, screens and nozzles, cleaned before it is used to apply postemergence pesticides. Equipment with Valor EZ Herbicide2 residue remaining in the system may result in crop injury to the subsequently treated crop.</a:t>
            </a:r>
          </a:p>
        </p:txBody>
      </p:sp>
      <p:pic>
        <p:nvPicPr>
          <p:cNvPr id="1026" name="Picture 2" descr="Valor® EZ Herbicid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67272" y="172835"/>
            <a:ext cx="1905000" cy="57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9019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164" y="0"/>
            <a:ext cx="7886700" cy="1325563"/>
          </a:xfrm>
        </p:spPr>
        <p:txBody>
          <a:bodyPr/>
          <a:lstStyle/>
          <a:p>
            <a:r>
              <a:rPr lang="en-US"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Picloram Carryover to Peanut</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64873" y="1050588"/>
            <a:ext cx="8258605" cy="5513558"/>
          </a:xfrm>
        </p:spPr>
      </p:pic>
    </p:spTree>
    <p:extLst>
      <p:ext uri="{BB962C8B-B14F-4D97-AF65-F5344CB8AC3E}">
        <p14:creationId xmlns:p14="http://schemas.microsoft.com/office/powerpoint/2010/main" val="3251771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Peanuts">
  <a:themeElements>
    <a:clrScheme name="">
      <a:dk1>
        <a:srgbClr val="000000"/>
      </a:dk1>
      <a:lt1>
        <a:srgbClr val="C0C0C0"/>
      </a:lt1>
      <a:dk2>
        <a:srgbClr val="000000"/>
      </a:dk2>
      <a:lt2>
        <a:srgbClr val="808080"/>
      </a:lt2>
      <a:accent1>
        <a:srgbClr val="00CC99"/>
      </a:accent1>
      <a:accent2>
        <a:srgbClr val="3333CC"/>
      </a:accent2>
      <a:accent3>
        <a:srgbClr val="DCDCDC"/>
      </a:accent3>
      <a:accent4>
        <a:srgbClr val="000000"/>
      </a:accent4>
      <a:accent5>
        <a:srgbClr val="AAE2CA"/>
      </a:accent5>
      <a:accent6>
        <a:srgbClr val="2D2DB9"/>
      </a:accent6>
      <a:hlink>
        <a:srgbClr val="CCCCFF"/>
      </a:hlink>
      <a:folHlink>
        <a:srgbClr val="B2B2B2"/>
      </a:folHlink>
    </a:clrScheme>
    <a:fontScheme name="Peanu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eanut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eanut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anut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anut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anut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anut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eanut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F65AC2BF877FD48A05FEDF2C6453981" ma:contentTypeVersion="15" ma:contentTypeDescription="Create a new document." ma:contentTypeScope="" ma:versionID="da815ee779b064906c602f859e8d058f">
  <xsd:schema xmlns:xsd="http://www.w3.org/2001/XMLSchema" xmlns:xs="http://www.w3.org/2001/XMLSchema" xmlns:p="http://schemas.microsoft.com/office/2006/metadata/properties" xmlns:ns1="http://schemas.microsoft.com/sharepoint/v3" xmlns:ns3="d2182f11-ec6d-4344-bcdd-126cac1ae7e5" xmlns:ns4="c613e7a6-ae2b-4057-9573-8cbc37370f0f" targetNamespace="http://schemas.microsoft.com/office/2006/metadata/properties" ma:root="true" ma:fieldsID="cf6c2ee41cfb50e8569456deda4758a5" ns1:_="" ns3:_="" ns4:_="">
    <xsd:import namespace="http://schemas.microsoft.com/sharepoint/v3"/>
    <xsd:import namespace="d2182f11-ec6d-4344-bcdd-126cac1ae7e5"/>
    <xsd:import namespace="c613e7a6-ae2b-4057-9573-8cbc37370f0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Locatio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182f11-ec6d-4344-bcdd-126cac1ae7e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613e7a6-ae2b-4057-9573-8cbc37370f0f"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E51941-8FEC-4701-8C07-0DA3F3A3AFD6}">
  <ds:schemaRefs>
    <ds:schemaRef ds:uri="http://purl.org/dc/elements/1.1/"/>
    <ds:schemaRef ds:uri="http://purl.org/dc/dcmitype/"/>
    <ds:schemaRef ds:uri="http://schemas.microsoft.com/sharepoint/v3"/>
    <ds:schemaRef ds:uri="http://schemas.microsoft.com/office/infopath/2007/PartnerControls"/>
    <ds:schemaRef ds:uri="http://schemas.microsoft.com/office/2006/metadata/properties"/>
    <ds:schemaRef ds:uri="http://purl.org/dc/terms/"/>
    <ds:schemaRef ds:uri="http://www.w3.org/XML/1998/namespace"/>
    <ds:schemaRef ds:uri="c613e7a6-ae2b-4057-9573-8cbc37370f0f"/>
    <ds:schemaRef ds:uri="http://schemas.microsoft.com/office/2006/documentManagement/types"/>
    <ds:schemaRef ds:uri="http://schemas.openxmlformats.org/package/2006/metadata/core-properties"/>
    <ds:schemaRef ds:uri="d2182f11-ec6d-4344-bcdd-126cac1ae7e5"/>
  </ds:schemaRefs>
</ds:datastoreItem>
</file>

<file path=customXml/itemProps2.xml><?xml version="1.0" encoding="utf-8"?>
<ds:datastoreItem xmlns:ds="http://schemas.openxmlformats.org/officeDocument/2006/customXml" ds:itemID="{E0A5446B-6573-4B30-BF1C-E4F79FE62699}">
  <ds:schemaRefs>
    <ds:schemaRef ds:uri="http://schemas.microsoft.com/sharepoint/v3/contenttype/forms"/>
  </ds:schemaRefs>
</ds:datastoreItem>
</file>

<file path=customXml/itemProps3.xml><?xml version="1.0" encoding="utf-8"?>
<ds:datastoreItem xmlns:ds="http://schemas.openxmlformats.org/officeDocument/2006/customXml" ds:itemID="{B99CCC8D-8ABD-4006-A31E-621A3B3286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2182f11-ec6d-4344-bcdd-126cac1ae7e5"/>
    <ds:schemaRef ds:uri="c613e7a6-ae2b-4057-9573-8cbc37370f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2945</TotalTime>
  <Words>1115</Words>
  <Application>Microsoft Office PowerPoint</Application>
  <PresentationFormat>On-screen Show (4:3)</PresentationFormat>
  <Paragraphs>154</Paragraphs>
  <Slides>21</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ＭＳ Ｐゴシック</vt:lpstr>
      <vt:lpstr>Arial</vt:lpstr>
      <vt:lpstr>Calibri</vt:lpstr>
      <vt:lpstr>Calibri Light</vt:lpstr>
      <vt:lpstr>Times New Roman</vt:lpstr>
      <vt:lpstr>Office Theme</vt:lpstr>
      <vt:lpstr>3_Peanuts</vt:lpstr>
      <vt:lpstr>Diagnosing Herbicide  Injury Problems</vt:lpstr>
      <vt:lpstr>What happens when you spray an herbicide (or any pesticide)?</vt:lpstr>
      <vt:lpstr>Potential Causes of Herbicide Injury</vt:lpstr>
      <vt:lpstr>Peanut Variety Response to Brake 1.2SL - 2019</vt:lpstr>
      <vt:lpstr>Profine/Sandea (halosulfuron) PRE on Sorghum</vt:lpstr>
      <vt:lpstr>Paraquat Drift</vt:lpstr>
      <vt:lpstr>Valor Sprayer Tank-Contamination</vt:lpstr>
      <vt:lpstr>Valor/Sprayer Clean-Out</vt:lpstr>
      <vt:lpstr>Picloram Carryover to Peanut</vt:lpstr>
      <vt:lpstr>Grazon P+D Label</vt:lpstr>
      <vt:lpstr>Herbicide Carryover</vt:lpstr>
      <vt:lpstr>Average Daily Soil Temperatures - 2020 </vt:lpstr>
      <vt:lpstr>My Extension Experience (28 years) </vt:lpstr>
      <vt:lpstr>Valor Injury or Soil pH/Zn?</vt:lpstr>
      <vt:lpstr>Herbicide Injury or Nematodes???</vt:lpstr>
      <vt:lpstr>Herbicide Drift or Potassium?</vt:lpstr>
      <vt:lpstr>Herbicide Symptomology</vt:lpstr>
      <vt:lpstr>Herbicide Injury Problems Are Preventable</vt:lpstr>
      <vt:lpstr>Information You Must Collect</vt:lpstr>
      <vt:lpstr>Know Who to Contact (Your Extension Weed Science Team)</vt:lpstr>
      <vt:lpstr>Questions/Comments</vt:lpstr>
    </vt:vector>
  </TitlesOfParts>
  <Company>UGA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Diagnosing Herbicide  Injury Problems</dc:title>
  <dc:creator>Eric P. Prostko</dc:creator>
  <cp:lastModifiedBy>Eric P. Prostko</cp:lastModifiedBy>
  <cp:revision>39</cp:revision>
  <dcterms:created xsi:type="dcterms:W3CDTF">2021-02-16T18:26:58Z</dcterms:created>
  <dcterms:modified xsi:type="dcterms:W3CDTF">2021-03-03T15:54:59Z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0x0101006F65AC2BF877FD48A05FEDF2C6453981</vt:lpwstr>
  </property>
</Properties>
</file>